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pptx" ContentType="application/vnd.openxmlformats-officedocument.presentationml.presentation"/>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16"/>
  </p:notesMasterIdLst>
  <p:handoutMasterIdLst>
    <p:handoutMasterId r:id="rId17"/>
  </p:handoutMasterIdLst>
  <p:sldIdLst>
    <p:sldId id="256" r:id="rId3"/>
    <p:sldId id="283" r:id="rId4"/>
    <p:sldId id="333" r:id="rId5"/>
    <p:sldId id="348" r:id="rId6"/>
    <p:sldId id="349" r:id="rId7"/>
    <p:sldId id="350" r:id="rId8"/>
    <p:sldId id="351" r:id="rId9"/>
    <p:sldId id="342" r:id="rId10"/>
    <p:sldId id="332" r:id="rId11"/>
    <p:sldId id="346" r:id="rId12"/>
    <p:sldId id="347" r:id="rId13"/>
    <p:sldId id="321" r:id="rId14"/>
    <p:sldId id="286" r:id="rId15"/>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a:srgbClr val="FCFA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69" autoAdjust="0"/>
    <p:restoredTop sz="80841" autoAdjust="0"/>
  </p:normalViewPr>
  <p:slideViewPr>
    <p:cSldViewPr snapToGrid="0" snapToObjects="1">
      <p:cViewPr>
        <p:scale>
          <a:sx n="122" d="100"/>
          <a:sy n="122" d="100"/>
        </p:scale>
        <p:origin x="-224" y="-224"/>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80404B-1ACC-9548-B742-DFF9D26664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a:extLst>
              <a:ext uri="{FF2B5EF4-FFF2-40B4-BE49-F238E27FC236}">
                <a16:creationId xmlns:a16="http://schemas.microsoft.com/office/drawing/2014/main" id="{C708EB3D-C7A3-4A49-8AAE-A962879C47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9901B4-F99A-9C43-8ACE-44898244FA89}" type="datetimeFigureOut">
              <a:rPr lang="en-TW" smtClean="0"/>
              <a:t>2020/9/10</a:t>
            </a:fld>
            <a:endParaRPr lang="en-TW"/>
          </a:p>
        </p:txBody>
      </p:sp>
      <p:sp>
        <p:nvSpPr>
          <p:cNvPr id="4" name="Footer Placeholder 3">
            <a:extLst>
              <a:ext uri="{FF2B5EF4-FFF2-40B4-BE49-F238E27FC236}">
                <a16:creationId xmlns:a16="http://schemas.microsoft.com/office/drawing/2014/main" id="{56B9E1A8-A63E-8E47-B87C-93FF8D9314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5" name="Slide Number Placeholder 4">
            <a:extLst>
              <a:ext uri="{FF2B5EF4-FFF2-40B4-BE49-F238E27FC236}">
                <a16:creationId xmlns:a16="http://schemas.microsoft.com/office/drawing/2014/main" id="{D1332566-C92A-F946-9536-9E52299E8C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4CE2D-2F39-6647-B634-43DD6C62FE4A}" type="slidenum">
              <a:rPr lang="en-TW" smtClean="0"/>
              <a:t>‹#›</a:t>
            </a:fld>
            <a:endParaRPr lang="en-TW"/>
          </a:p>
        </p:txBody>
      </p:sp>
    </p:spTree>
    <p:extLst>
      <p:ext uri="{BB962C8B-B14F-4D97-AF65-F5344CB8AC3E}">
        <p14:creationId xmlns:p14="http://schemas.microsoft.com/office/powerpoint/2010/main" val="2026937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t>2020/9/10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t>‹#›</a:t>
            </a:fld>
            <a:endParaRPr lang="zh-CN" altLang="en-US"/>
          </a:p>
        </p:txBody>
      </p:sp>
    </p:spTree>
    <p:extLst>
      <p:ext uri="{BB962C8B-B14F-4D97-AF65-F5344CB8AC3E}">
        <p14:creationId xmlns:p14="http://schemas.microsoft.com/office/powerpoint/2010/main"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a:t>
            </a:fld>
            <a:endParaRPr lang="zh-CN" altLang="en-US"/>
          </a:p>
        </p:txBody>
      </p:sp>
    </p:spTree>
    <p:extLst>
      <p:ext uri="{BB962C8B-B14F-4D97-AF65-F5344CB8AC3E}">
        <p14:creationId xmlns:p14="http://schemas.microsoft.com/office/powerpoint/2010/main" val="3148925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13</a:t>
            </a:fld>
            <a:endParaRPr lang="zh-CN" altLang="en-US"/>
          </a:p>
        </p:txBody>
      </p:sp>
    </p:spTree>
    <p:extLst>
      <p:ext uri="{BB962C8B-B14F-4D97-AF65-F5344CB8AC3E}">
        <p14:creationId xmlns:p14="http://schemas.microsoft.com/office/powerpoint/2010/main" val="3984218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2</a:t>
            </a:fld>
            <a:endParaRPr lang="zh-CN" altLang="en-US"/>
          </a:p>
        </p:txBody>
      </p:sp>
    </p:spTree>
    <p:extLst>
      <p:ext uri="{BB962C8B-B14F-4D97-AF65-F5344CB8AC3E}">
        <p14:creationId xmlns:p14="http://schemas.microsoft.com/office/powerpoint/2010/main" val="2136029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3</a:t>
            </a:fld>
            <a:endParaRPr lang="zh-CN" altLang="en-US"/>
          </a:p>
        </p:txBody>
      </p:sp>
    </p:spTree>
    <p:extLst>
      <p:ext uri="{BB962C8B-B14F-4D97-AF65-F5344CB8AC3E}">
        <p14:creationId xmlns:p14="http://schemas.microsoft.com/office/powerpoint/2010/main" val="2806368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Ensemble learning</a:t>
            </a:r>
            <a:r>
              <a:rPr lang="zh-TW" altLang="en-US" sz="1200" kern="1200" dirty="0">
                <a:solidFill>
                  <a:schemeClr val="tx1"/>
                </a:solidFill>
                <a:effectLst/>
                <a:latin typeface="+mn-lt"/>
                <a:ea typeface="+mn-ea"/>
                <a:cs typeface="+mn-cs"/>
              </a:rPr>
              <a:t>又稱集成學習，意指試圖以一個系統化的方式將好幾個監督式學習的模型結合在一起，目的是希望結合眾多的模型產生一個更強大的模型。在許多科學競賽中</a:t>
            </a:r>
            <a:r>
              <a:rPr lang="en-US" sz="1200" kern="1200" dirty="0">
                <a:solidFill>
                  <a:schemeClr val="tx1"/>
                </a:solidFill>
                <a:effectLst/>
                <a:latin typeface="+mn-lt"/>
                <a:ea typeface="+mn-ea"/>
                <a:cs typeface="+mn-cs"/>
              </a:rPr>
              <a:t>Ensemble learning</a:t>
            </a:r>
            <a:r>
              <a:rPr lang="zh-TW" altLang="en-US" sz="1200" kern="1200" dirty="0">
                <a:solidFill>
                  <a:schemeClr val="tx1"/>
                </a:solidFill>
                <a:effectLst/>
                <a:latin typeface="+mn-lt"/>
                <a:ea typeface="+mn-ea"/>
                <a:cs typeface="+mn-cs"/>
              </a:rPr>
              <a:t>在實務上是非常有效的提升預測準確率。依照</a:t>
            </a:r>
            <a:r>
              <a:rPr lang="en-US" sz="1200" kern="1200" dirty="0">
                <a:solidFill>
                  <a:schemeClr val="tx1"/>
                </a:solidFill>
                <a:effectLst/>
                <a:latin typeface="+mn-lt"/>
                <a:ea typeface="+mn-ea"/>
                <a:cs typeface="+mn-cs"/>
              </a:rPr>
              <a:t>Ensemble</a:t>
            </a:r>
            <a:r>
              <a:rPr lang="zh-TW" altLang="en-US" sz="1200" kern="1200" dirty="0">
                <a:solidFill>
                  <a:schemeClr val="tx1"/>
                </a:solidFill>
                <a:effectLst/>
                <a:latin typeface="+mn-lt"/>
                <a:ea typeface="+mn-ea"/>
                <a:cs typeface="+mn-cs"/>
              </a:rPr>
              <a:t>的處理方式的不同，我們可以將它分為三類。第一類為</a:t>
            </a:r>
            <a:r>
              <a:rPr lang="en-US" sz="1200" kern="1200" dirty="0">
                <a:solidFill>
                  <a:schemeClr val="tx1"/>
                </a:solidFill>
                <a:effectLst/>
                <a:latin typeface="+mn-lt"/>
                <a:ea typeface="+mn-ea"/>
                <a:cs typeface="+mn-cs"/>
              </a:rPr>
              <a:t>Bagging</a:t>
            </a:r>
            <a:r>
              <a:rPr lang="zh-TW" altLang="en-US" sz="1200" kern="1200" dirty="0">
                <a:solidFill>
                  <a:schemeClr val="tx1"/>
                </a:solidFill>
                <a:effectLst/>
                <a:latin typeface="+mn-lt"/>
                <a:ea typeface="+mn-ea"/>
                <a:cs typeface="+mn-cs"/>
              </a:rPr>
              <a:t>，第二類為</a:t>
            </a:r>
            <a:r>
              <a:rPr lang="en-US" sz="1200" kern="1200" dirty="0">
                <a:solidFill>
                  <a:schemeClr val="tx1"/>
                </a:solidFill>
                <a:effectLst/>
                <a:latin typeface="+mn-lt"/>
                <a:ea typeface="+mn-ea"/>
                <a:cs typeface="+mn-cs"/>
              </a:rPr>
              <a:t>Boosting</a:t>
            </a:r>
            <a:r>
              <a:rPr lang="zh-TW" altLang="en-US" sz="1200" kern="1200" dirty="0">
                <a:solidFill>
                  <a:schemeClr val="tx1"/>
                </a:solidFill>
                <a:effectLst/>
                <a:latin typeface="+mn-lt"/>
                <a:ea typeface="+mn-ea"/>
                <a:cs typeface="+mn-cs"/>
              </a:rPr>
              <a:t>，第三類為</a:t>
            </a:r>
            <a:r>
              <a:rPr lang="en-US" sz="1200" kern="1200" dirty="0">
                <a:solidFill>
                  <a:schemeClr val="tx1"/>
                </a:solidFill>
                <a:effectLst/>
                <a:latin typeface="+mn-lt"/>
                <a:ea typeface="+mn-ea"/>
                <a:cs typeface="+mn-cs"/>
              </a:rPr>
              <a:t>Stacking</a:t>
            </a:r>
            <a:r>
              <a:rPr lang="zh-TW" alt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4</a:t>
            </a:fld>
            <a:endParaRPr lang="zh-CN" altLang="en-US"/>
          </a:p>
        </p:txBody>
      </p:sp>
    </p:spTree>
    <p:extLst>
      <p:ext uri="{BB962C8B-B14F-4D97-AF65-F5344CB8AC3E}">
        <p14:creationId xmlns:p14="http://schemas.microsoft.com/office/powerpoint/2010/main" val="466146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Bagging</a:t>
            </a:r>
            <a:r>
              <a:rPr lang="zh-TW" altLang="en-US" sz="1200" kern="1200" dirty="0">
                <a:solidFill>
                  <a:schemeClr val="tx1"/>
                </a:solidFill>
                <a:effectLst/>
                <a:latin typeface="+mn-lt"/>
                <a:ea typeface="+mn-ea"/>
                <a:cs typeface="+mn-cs"/>
              </a:rPr>
              <a:t>指的是我們把訓練資料重新採樣產生不同組的訓練資料，如圖為集成學習</a:t>
            </a:r>
            <a:r>
              <a:rPr lang="en-US" sz="1200" kern="1200" dirty="0">
                <a:solidFill>
                  <a:schemeClr val="tx1"/>
                </a:solidFill>
                <a:effectLst/>
                <a:latin typeface="+mn-lt"/>
                <a:ea typeface="+mn-ea"/>
                <a:cs typeface="+mn-cs"/>
              </a:rPr>
              <a:t>Bagging</a:t>
            </a:r>
            <a:r>
              <a:rPr lang="zh-TW" altLang="en-US" sz="1200" kern="1200" dirty="0">
                <a:solidFill>
                  <a:schemeClr val="tx1"/>
                </a:solidFill>
                <a:effectLst/>
                <a:latin typeface="+mn-lt"/>
                <a:ea typeface="+mn-ea"/>
                <a:cs typeface="+mn-cs"/>
              </a:rPr>
              <a:t>之架構。</a:t>
            </a:r>
            <a:r>
              <a:rPr lang="zh-TW" altLang="en-US" sz="1200" b="0" kern="1200" dirty="0">
                <a:solidFill>
                  <a:schemeClr val="tx1"/>
                </a:solidFill>
                <a:effectLst/>
                <a:latin typeface="+mn-lt"/>
                <a:ea typeface="+mn-ea"/>
                <a:cs typeface="+mn-cs"/>
              </a:rPr>
              <a:t>假設我們有</a:t>
            </a:r>
            <a:r>
              <a:rPr lang="en-US" sz="1200" b="0" kern="1200" dirty="0">
                <a:solidFill>
                  <a:schemeClr val="tx1"/>
                </a:solidFill>
                <a:effectLst/>
                <a:latin typeface="+mn-lt"/>
                <a:ea typeface="+mn-ea"/>
                <a:cs typeface="+mn-cs"/>
              </a:rPr>
              <a:t>n</a:t>
            </a:r>
            <a:r>
              <a:rPr lang="zh-TW" altLang="en-US" sz="1200" b="0" kern="1200" dirty="0">
                <a:solidFill>
                  <a:schemeClr val="tx1"/>
                </a:solidFill>
                <a:effectLst/>
                <a:latin typeface="+mn-lt"/>
                <a:ea typeface="+mn-ea"/>
                <a:cs typeface="+mn-cs"/>
              </a:rPr>
              <a:t>筆資料我們從中抽取</a:t>
            </a:r>
            <a:r>
              <a:rPr lang="en-US" sz="1200" b="0" kern="1200" dirty="0">
                <a:solidFill>
                  <a:schemeClr val="tx1"/>
                </a:solidFill>
                <a:effectLst/>
                <a:latin typeface="+mn-lt"/>
                <a:ea typeface="+mn-ea"/>
                <a:cs typeface="+mn-cs"/>
              </a:rPr>
              <a:t>n’</a:t>
            </a:r>
            <a:r>
              <a:rPr lang="zh-TW" altLang="en-US" sz="1200" b="0" kern="1200" dirty="0">
                <a:solidFill>
                  <a:schemeClr val="tx1"/>
                </a:solidFill>
                <a:effectLst/>
                <a:latin typeface="+mn-lt"/>
                <a:ea typeface="+mn-ea"/>
                <a:cs typeface="+mn-cs"/>
              </a:rPr>
              <a:t>筆資料出來，這</a:t>
            </a:r>
            <a:r>
              <a:rPr lang="en-US" sz="1200" b="0" kern="1200" dirty="0">
                <a:solidFill>
                  <a:schemeClr val="tx1"/>
                </a:solidFill>
                <a:effectLst/>
                <a:latin typeface="+mn-lt"/>
                <a:ea typeface="+mn-ea"/>
                <a:cs typeface="+mn-cs"/>
              </a:rPr>
              <a:t>n’</a:t>
            </a:r>
            <a:r>
              <a:rPr lang="zh-TW" altLang="en-US" sz="1200" b="0" kern="1200" dirty="0">
                <a:solidFill>
                  <a:schemeClr val="tx1"/>
                </a:solidFill>
                <a:effectLst/>
                <a:latin typeface="+mn-lt"/>
                <a:ea typeface="+mn-ea"/>
                <a:cs typeface="+mn-cs"/>
              </a:rPr>
              <a:t>筆資料是可以被重複抽取的。這意味著同一筆資料可能會重複抽到好幾次，這種概念即為 </a:t>
            </a:r>
            <a:r>
              <a:rPr lang="en-US" sz="1200" b="0" kern="1200" dirty="0">
                <a:solidFill>
                  <a:schemeClr val="tx1"/>
                </a:solidFill>
                <a:effectLst/>
                <a:latin typeface="+mn-lt"/>
                <a:ea typeface="+mn-ea"/>
                <a:cs typeface="+mn-cs"/>
              </a:rPr>
              <a:t>Bootstrap。</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kern="1200" dirty="0">
                <a:solidFill>
                  <a:schemeClr val="tx1"/>
                </a:solidFill>
                <a:effectLst/>
                <a:latin typeface="+mn-lt"/>
                <a:ea typeface="+mn-ea"/>
                <a:cs typeface="+mn-cs"/>
              </a:rPr>
              <a:t>重複 </a:t>
            </a:r>
            <a:r>
              <a:rPr lang="en-US" sz="1200" b="0" kern="1200" dirty="0">
                <a:solidFill>
                  <a:schemeClr val="tx1"/>
                </a:solidFill>
                <a:effectLst/>
                <a:latin typeface="+mn-lt"/>
                <a:ea typeface="+mn-ea"/>
                <a:cs typeface="+mn-cs"/>
              </a:rPr>
              <a:t>Bootstrap </a:t>
            </a:r>
            <a:r>
              <a:rPr lang="zh-TW" altLang="en-US" sz="1200" b="0" kern="1200" dirty="0">
                <a:solidFill>
                  <a:schemeClr val="tx1"/>
                </a:solidFill>
                <a:effectLst/>
                <a:latin typeface="+mn-lt"/>
                <a:ea typeface="+mn-ea"/>
                <a:cs typeface="+mn-cs"/>
              </a:rPr>
              <a:t>步驟重複 </a:t>
            </a:r>
            <a:r>
              <a:rPr lang="en-US" sz="1200" b="0" kern="1200" dirty="0">
                <a:solidFill>
                  <a:schemeClr val="tx1"/>
                </a:solidFill>
                <a:effectLst/>
                <a:latin typeface="+mn-lt"/>
                <a:ea typeface="+mn-ea"/>
                <a:cs typeface="+mn-cs"/>
              </a:rPr>
              <a:t>m </a:t>
            </a:r>
            <a:r>
              <a:rPr lang="zh-TW" altLang="en-US" sz="1200" b="0" kern="1200" dirty="0">
                <a:solidFill>
                  <a:schemeClr val="tx1"/>
                </a:solidFill>
                <a:effectLst/>
                <a:latin typeface="+mn-lt"/>
                <a:ea typeface="+mn-ea"/>
                <a:cs typeface="+mn-cs"/>
              </a:rPr>
              <a:t>次，做完之後我們會有 </a:t>
            </a:r>
            <a:r>
              <a:rPr lang="en-US" sz="1200" b="0" kern="1200" dirty="0">
                <a:solidFill>
                  <a:schemeClr val="tx1"/>
                </a:solidFill>
                <a:effectLst/>
                <a:latin typeface="+mn-lt"/>
                <a:ea typeface="+mn-ea"/>
                <a:cs typeface="+mn-cs"/>
              </a:rPr>
              <a:t>m </a:t>
            </a:r>
            <a:r>
              <a:rPr lang="zh-TW" altLang="en-US" sz="1200" b="0" kern="1200" dirty="0">
                <a:solidFill>
                  <a:schemeClr val="tx1"/>
                </a:solidFill>
                <a:effectLst/>
                <a:latin typeface="+mn-lt"/>
                <a:ea typeface="+mn-ea"/>
                <a:cs typeface="+mn-cs"/>
              </a:rPr>
              <a:t>組的訓練資料，每一組訓練資料內都有 </a:t>
            </a:r>
            <a:r>
              <a:rPr lang="en-US" sz="1200" b="0" kern="1200" dirty="0">
                <a:solidFill>
                  <a:schemeClr val="tx1"/>
                </a:solidFill>
                <a:effectLst/>
                <a:latin typeface="+mn-lt"/>
                <a:ea typeface="+mn-ea"/>
                <a:cs typeface="+mn-cs"/>
              </a:rPr>
              <a:t>n’ </a:t>
            </a:r>
            <a:r>
              <a:rPr lang="zh-TW" altLang="en-US" sz="1200" b="0" kern="1200" dirty="0">
                <a:solidFill>
                  <a:schemeClr val="tx1"/>
                </a:solidFill>
                <a:effectLst/>
                <a:latin typeface="+mn-lt"/>
                <a:ea typeface="+mn-ea"/>
                <a:cs typeface="+mn-cs"/>
              </a:rPr>
              <a:t>筆資料。最後我們會根據這 </a:t>
            </a:r>
            <a:r>
              <a:rPr lang="en-US" sz="1200" b="0" kern="1200" dirty="0">
                <a:solidFill>
                  <a:schemeClr val="tx1"/>
                </a:solidFill>
                <a:effectLst/>
                <a:latin typeface="+mn-lt"/>
                <a:ea typeface="+mn-ea"/>
                <a:cs typeface="+mn-cs"/>
              </a:rPr>
              <a:t>m </a:t>
            </a:r>
            <a:r>
              <a:rPr lang="zh-TW" altLang="en-US" sz="1200" b="0" kern="1200" dirty="0">
                <a:solidFill>
                  <a:schemeClr val="tx1"/>
                </a:solidFill>
                <a:effectLst/>
                <a:latin typeface="+mn-lt"/>
                <a:ea typeface="+mn-ea"/>
                <a:cs typeface="+mn-cs"/>
              </a:rPr>
              <a:t>組的訓練資料，每一組都會去訓練出一個模型</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kern="1200" dirty="0">
                <a:solidFill>
                  <a:schemeClr val="tx1"/>
                </a:solidFill>
                <a:effectLst/>
                <a:latin typeface="+mn-lt"/>
                <a:ea typeface="+mn-ea"/>
                <a:cs typeface="+mn-cs"/>
              </a:rPr>
              <a:t>每一個都是微弱的</a:t>
            </a:r>
            <a:r>
              <a:rPr lang="en-US" sz="1200" b="0" kern="1200" dirty="0">
                <a:solidFill>
                  <a:schemeClr val="tx1"/>
                </a:solidFill>
                <a:effectLst/>
                <a:latin typeface="+mn-lt"/>
                <a:ea typeface="+mn-ea"/>
                <a:cs typeface="+mn-cs"/>
              </a:rPr>
              <a:t>learner，</a:t>
            </a:r>
            <a:r>
              <a:rPr lang="zh-TW" altLang="en-US" sz="1200" b="0" kern="1200" dirty="0">
                <a:solidFill>
                  <a:schemeClr val="tx1"/>
                </a:solidFill>
                <a:effectLst/>
                <a:latin typeface="+mn-lt"/>
                <a:ea typeface="+mn-ea"/>
                <a:cs typeface="+mn-cs"/>
              </a:rPr>
              <a:t>最後合併在一起就會形成一個比較強的</a:t>
            </a:r>
            <a:r>
              <a:rPr lang="en-US" sz="1200" b="0" kern="1200" dirty="0">
                <a:solidFill>
                  <a:schemeClr val="tx1"/>
                </a:solidFill>
                <a:effectLst/>
                <a:latin typeface="+mn-lt"/>
                <a:ea typeface="+mn-ea"/>
                <a:cs typeface="+mn-cs"/>
              </a:rPr>
              <a:t>learner</a:t>
            </a:r>
            <a:r>
              <a:rPr lang="zh-TW" altLang="en-US" sz="1200" b="0" kern="1200" dirty="0">
                <a:solidFill>
                  <a:schemeClr val="tx1"/>
                </a:solidFill>
                <a:effectLst/>
                <a:latin typeface="+mn-lt"/>
                <a:ea typeface="+mn-ea"/>
                <a:cs typeface="+mn-cs"/>
              </a:rPr>
              <a:t>了。</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根據不同組的訓練資料即使我們用同一種演算法我們也會得到不一樣的模型，他的樹是各自獨立因此可以平行化處理。代表的方法是隨機森林，隨機森林除了</a:t>
            </a:r>
            <a:r>
              <a:rPr lang="en-US" sz="1200" kern="1200" dirty="0">
                <a:solidFill>
                  <a:schemeClr val="tx1"/>
                </a:solidFill>
                <a:effectLst/>
                <a:latin typeface="+mn-lt"/>
                <a:ea typeface="+mn-ea"/>
                <a:cs typeface="+mn-cs"/>
              </a:rPr>
              <a:t> Bagging </a:t>
            </a:r>
            <a:r>
              <a:rPr lang="zh-TW" altLang="en-US" sz="1200" kern="1200" dirty="0">
                <a:solidFill>
                  <a:schemeClr val="tx1"/>
                </a:solidFill>
                <a:effectLst/>
                <a:latin typeface="+mn-lt"/>
                <a:ea typeface="+mn-ea"/>
                <a:cs typeface="+mn-cs"/>
              </a:rPr>
              <a:t>之外，還有另一個隨機的因素是每一棵樹都只能看到一部分的特徵，這些特徵是由隨機決定的。</a:t>
            </a:r>
            <a:endParaRPr lang="en-TW" sz="1200" kern="1200" dirty="0">
              <a:solidFill>
                <a:schemeClr val="tx1"/>
              </a:solidFill>
              <a:effectLst/>
              <a:latin typeface="+mn-lt"/>
              <a:ea typeface="+mn-ea"/>
              <a:cs typeface="+mn-cs"/>
            </a:endParaRP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5</a:t>
            </a:fld>
            <a:endParaRPr lang="zh-CN" altLang="en-US"/>
          </a:p>
        </p:txBody>
      </p:sp>
    </p:spTree>
    <p:extLst>
      <p:ext uri="{BB962C8B-B14F-4D97-AF65-F5344CB8AC3E}">
        <p14:creationId xmlns:p14="http://schemas.microsoft.com/office/powerpoint/2010/main" val="447440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kern="1200" dirty="0">
                <a:solidFill>
                  <a:schemeClr val="tx1"/>
                </a:solidFill>
                <a:effectLst/>
                <a:latin typeface="+mn-lt"/>
                <a:ea typeface="+mn-ea"/>
                <a:cs typeface="+mn-cs"/>
              </a:rPr>
              <a:t>隨機森林其實就是進階版的決策樹，這句話簡單說明，就是很多哭棵樹加起來可以變成一座森林。隨機森林是使用 </a:t>
            </a:r>
            <a:r>
              <a:rPr lang="en-US" sz="1200" b="0" kern="1200" dirty="0">
                <a:solidFill>
                  <a:schemeClr val="tx1"/>
                </a:solidFill>
                <a:effectLst/>
                <a:latin typeface="+mn-lt"/>
                <a:ea typeface="+mn-ea"/>
                <a:cs typeface="+mn-cs"/>
              </a:rPr>
              <a:t>Bagging + </a:t>
            </a:r>
            <a:r>
              <a:rPr lang="en-US" sz="1200" b="0" kern="1200" dirty="0" err="1">
                <a:solidFill>
                  <a:schemeClr val="tx1"/>
                </a:solidFill>
                <a:effectLst/>
                <a:latin typeface="+mn-lt"/>
                <a:ea typeface="+mn-ea"/>
                <a:cs typeface="+mn-cs"/>
              </a:rPr>
              <a:t>隨機特徵</a:t>
            </a:r>
            <a:r>
              <a:rPr lang="zh-TW" altLang="en-US" sz="1200" b="0" kern="1200" dirty="0">
                <a:solidFill>
                  <a:schemeClr val="tx1"/>
                </a:solidFill>
                <a:effectLst/>
                <a:latin typeface="+mn-lt"/>
                <a:ea typeface="+mn-ea"/>
                <a:cs typeface="+mn-cs"/>
              </a:rPr>
              <a:t>的技術所產生出來的 </a:t>
            </a:r>
            <a:r>
              <a:rPr lang="en-US" sz="1200" b="0" kern="1200" dirty="0">
                <a:solidFill>
                  <a:schemeClr val="tx1"/>
                </a:solidFill>
                <a:effectLst/>
                <a:latin typeface="+mn-lt"/>
                <a:ea typeface="+mn-ea"/>
                <a:cs typeface="+mn-cs"/>
              </a:rPr>
              <a:t>Ensemble learning </a:t>
            </a:r>
            <a:r>
              <a:rPr lang="zh-TW" altLang="en-US" sz="1200" b="0" kern="1200" dirty="0">
                <a:solidFill>
                  <a:schemeClr val="tx1"/>
                </a:solidFill>
                <a:effectLst/>
                <a:latin typeface="+mn-lt"/>
                <a:ea typeface="+mn-ea"/>
                <a:cs typeface="+mn-cs"/>
              </a:rPr>
              <a:t>演算法。</a:t>
            </a: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6</a:t>
            </a:fld>
            <a:endParaRPr lang="zh-CN" altLang="en-US"/>
          </a:p>
        </p:txBody>
      </p:sp>
    </p:spTree>
    <p:extLst>
      <p:ext uri="{BB962C8B-B14F-4D97-AF65-F5344CB8AC3E}">
        <p14:creationId xmlns:p14="http://schemas.microsoft.com/office/powerpoint/2010/main" val="2692094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8</a:t>
            </a:fld>
            <a:endParaRPr lang="zh-CN" altLang="en-US"/>
          </a:p>
        </p:txBody>
      </p:sp>
    </p:spTree>
    <p:extLst>
      <p:ext uri="{BB962C8B-B14F-4D97-AF65-F5344CB8AC3E}">
        <p14:creationId xmlns:p14="http://schemas.microsoft.com/office/powerpoint/2010/main" val="1256655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50000"/>
              </a:lnSpc>
              <a:buFont typeface="Arial" panose="020B0604020202020204" pitchFamily="34" charset="0"/>
              <a:buChar char="•"/>
            </a:pPr>
            <a:r>
              <a:rPr lang="zh-TW" altLang="en-US" sz="1200" kern="0" dirty="0">
                <a:solidFill>
                  <a:srgbClr val="595959"/>
                </a:solidFill>
                <a:cs typeface="Arial"/>
              </a:rPr>
              <a:t>使用</a:t>
            </a:r>
            <a:r>
              <a:rPr lang="en-US" altLang="zh-TW" sz="1200" kern="0" dirty="0">
                <a:solidFill>
                  <a:srgbClr val="595959"/>
                </a:solidFill>
                <a:cs typeface="Arial"/>
              </a:rPr>
              <a:t> </a:t>
            </a:r>
            <a:r>
              <a:rPr lang="en-US" altLang="zh-TW" sz="1200" kern="0" dirty="0" err="1">
                <a:solidFill>
                  <a:srgbClr val="595959"/>
                </a:solidFill>
                <a:cs typeface="Arial"/>
              </a:rPr>
              <a:t>sklearn</a:t>
            </a:r>
            <a:r>
              <a:rPr lang="en-US" altLang="zh-TW" sz="1200" kern="0" dirty="0">
                <a:solidFill>
                  <a:srgbClr val="595959"/>
                </a:solidFill>
                <a:cs typeface="Arial"/>
              </a:rPr>
              <a:t> </a:t>
            </a:r>
            <a:r>
              <a:rPr lang="zh-TW" altLang="en-US" sz="1200" kern="0" dirty="0">
                <a:solidFill>
                  <a:srgbClr val="595959"/>
                </a:solidFill>
                <a:cs typeface="Arial"/>
              </a:rPr>
              <a:t>的 </a:t>
            </a:r>
            <a:r>
              <a:rPr lang="en-US" sz="1200" kern="0" dirty="0" err="1">
                <a:solidFill>
                  <a:srgbClr val="595959"/>
                </a:solidFill>
                <a:cs typeface="Arial"/>
              </a:rPr>
              <a:t>DecisionTreeRegressor</a:t>
            </a:r>
            <a:r>
              <a:rPr lang="en-US" sz="1200" kern="0" dirty="0">
                <a:solidFill>
                  <a:srgbClr val="595959"/>
                </a:solidFill>
                <a:cs typeface="Arial"/>
              </a:rPr>
              <a:t> </a:t>
            </a:r>
            <a:r>
              <a:rPr lang="zh-TW" altLang="en-US" sz="1200" kern="0" dirty="0">
                <a:solidFill>
                  <a:srgbClr val="595959"/>
                </a:solidFill>
                <a:cs typeface="Arial"/>
              </a:rPr>
              <a:t> 進行回歸預測</a:t>
            </a:r>
            <a:endParaRPr lang="en-US" altLang="zh-TW" sz="1200" kern="0" dirty="0">
              <a:solidFill>
                <a:srgbClr val="595959"/>
              </a:solidFill>
              <a:cs typeface="Arial"/>
            </a:endParaRPr>
          </a:p>
          <a:p>
            <a:pPr marL="285750" indent="-285750">
              <a:lnSpc>
                <a:spcPct val="150000"/>
              </a:lnSpc>
              <a:buFont typeface="Arial" panose="020B0604020202020204" pitchFamily="34" charset="0"/>
              <a:buChar char="•"/>
            </a:pPr>
            <a:r>
              <a:rPr lang="zh-TW" altLang="en-US" sz="1200" kern="0" dirty="0">
                <a:solidFill>
                  <a:srgbClr val="595959"/>
                </a:solidFill>
                <a:cs typeface="Arial"/>
              </a:rPr>
              <a:t>觀察不同的樹深對預測結果是否提升 </a:t>
            </a:r>
            <a:endParaRPr lang="en-US" altLang="zh-TW" sz="1200" kern="0" dirty="0">
              <a:solidFill>
                <a:srgbClr val="595959"/>
              </a:solidFill>
              <a:cs typeface="Arial"/>
            </a:endParaRP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9</a:t>
            </a:fld>
            <a:endParaRPr lang="zh-CN" altLang="en-US"/>
          </a:p>
        </p:txBody>
      </p:sp>
    </p:spTree>
    <p:extLst>
      <p:ext uri="{BB962C8B-B14F-4D97-AF65-F5344CB8AC3E}">
        <p14:creationId xmlns:p14="http://schemas.microsoft.com/office/powerpoint/2010/main" val="2100981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決策樹與其他模型不同</a:t>
            </a:r>
            <a:r>
              <a:rPr lang="en-US" altLang="zh-TW" dirty="0"/>
              <a:t>, </a:t>
            </a:r>
            <a:r>
              <a:rPr lang="zh-TW" altLang="en-US" dirty="0"/>
              <a:t>內部構造可以顯示並解釋</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10</a:t>
            </a:fld>
            <a:endParaRPr lang="zh-CN" altLang="en-US"/>
          </a:p>
        </p:txBody>
      </p:sp>
    </p:spTree>
    <p:extLst>
      <p:ext uri="{BB962C8B-B14F-4D97-AF65-F5344CB8AC3E}">
        <p14:creationId xmlns:p14="http://schemas.microsoft.com/office/powerpoint/2010/main" val="115500589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2.jp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hyperlink" Target="http://www.officeplus.cn/Template/Home.shtml" TargetMode="Externa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pic>
        <p:nvPicPr>
          <p:cNvPr id="10" name="Picture 9">
            <a:extLst>
              <a:ext uri="{FF2B5EF4-FFF2-40B4-BE49-F238E27FC236}">
                <a16:creationId xmlns:a16="http://schemas.microsoft.com/office/drawing/2014/main" id="{23B5F092-6AAF-6C44-A747-FAB0F0A409C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86534" y="5595813"/>
            <a:ext cx="818931" cy="818931"/>
          </a:xfrm>
          <a:prstGeom prst="rect">
            <a:avLst/>
          </a:prstGeom>
        </p:spPr>
      </p:pic>
      <p:sp>
        <p:nvSpPr>
          <p:cNvPr id="16" name="文本占位符 11">
            <a:extLst>
              <a:ext uri="{FF2B5EF4-FFF2-40B4-BE49-F238E27FC236}">
                <a16:creationId xmlns:a16="http://schemas.microsoft.com/office/drawing/2014/main" id="{E3E601F6-F35B-824B-A76E-D634F5876739}"/>
              </a:ext>
            </a:extLst>
          </p:cNvPr>
          <p:cNvSpPr>
            <a:spLocks noGrp="1"/>
          </p:cNvSpPr>
          <p:nvPr>
            <p:ph type="body" sz="quarter" idx="14" hasCustomPrompt="1"/>
          </p:nvPr>
        </p:nvSpPr>
        <p:spPr>
          <a:xfrm>
            <a:off x="4693915" y="6407685"/>
            <a:ext cx="2804166" cy="341632"/>
          </a:xfrm>
          <a:prstGeom prst="rect">
            <a:avLst/>
          </a:prstGeom>
        </p:spPr>
        <p:txBody>
          <a:bodyPr wrap="square">
            <a:spAutoFit/>
          </a:bodyPr>
          <a:lstStyle>
            <a:lvl1pPr marL="0" indent="0" algn="ctr">
              <a:buNone/>
              <a:defRPr sz="1800" b="0">
                <a:solidFill>
                  <a:schemeClr val="accent4"/>
                </a:solidFill>
              </a:defRPr>
            </a:lvl1pPr>
          </a:lstStyle>
          <a:p>
            <a:pPr lvl="0"/>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3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8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5248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2091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目錄</a:t>
            </a:r>
            <a:endParaRPr lang="en-US" altLang="zh-CN" dirty="0"/>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4" name="文本占位符 11"/>
          <p:cNvSpPr>
            <a:spLocks noGrp="1"/>
          </p:cNvSpPr>
          <p:nvPr>
            <p:ph type="body" sz="quarter" idx="13" hasCustomPrompt="1"/>
          </p:nvPr>
        </p:nvSpPr>
        <p:spPr>
          <a:xfrm>
            <a:off x="1416989" y="186597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9" name="文本占位符 11"/>
          <p:cNvSpPr>
            <a:spLocks noGrp="1"/>
          </p:cNvSpPr>
          <p:nvPr>
            <p:ph type="body" sz="quarter" idx="18" hasCustomPrompt="1"/>
          </p:nvPr>
        </p:nvSpPr>
        <p:spPr>
          <a:xfrm>
            <a:off x="1416989" y="3148727"/>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31" name="文本占位符 11"/>
          <p:cNvSpPr>
            <a:spLocks noGrp="1"/>
          </p:cNvSpPr>
          <p:nvPr>
            <p:ph type="body" sz="quarter" idx="20" hasCustomPrompt="1"/>
          </p:nvPr>
        </p:nvSpPr>
        <p:spPr>
          <a:xfrm>
            <a:off x="1416989" y="440839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Tree>
    <p:extLst>
      <p:ext uri="{BB962C8B-B14F-4D97-AF65-F5344CB8AC3E}">
        <p14:creationId xmlns:p14="http://schemas.microsoft.com/office/powerpoint/2010/main"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kern="0" dirty="0"/>
              <a:t>工作回顧</a:t>
            </a:r>
          </a:p>
        </p:txBody>
      </p:sp>
    </p:spTree>
    <p:extLst>
      <p:ext uri="{BB962C8B-B14F-4D97-AF65-F5344CB8AC3E}">
        <p14:creationId xmlns:p14="http://schemas.microsoft.com/office/powerpoint/2010/main"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9" name="文本占位符 11"/>
          <p:cNvSpPr>
            <a:spLocks noGrp="1"/>
          </p:cNvSpPr>
          <p:nvPr>
            <p:ph type="body" sz="quarter" idx="10" hasCustomPrompt="1"/>
          </p:nvPr>
        </p:nvSpPr>
        <p:spPr>
          <a:xfrm>
            <a:off x="992875" y="245402"/>
            <a:ext cx="9315782"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chemeClr val="accent3">
                    <a:lumMod val="2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新增標題</a:t>
            </a:r>
          </a:p>
        </p:txBody>
      </p:sp>
      <p:sp>
        <p:nvSpPr>
          <p:cNvPr id="2" name="Rectangle 1">
            <a:extLst>
              <a:ext uri="{FF2B5EF4-FFF2-40B4-BE49-F238E27FC236}">
                <a16:creationId xmlns:a16="http://schemas.microsoft.com/office/drawing/2014/main" id="{059DF8AF-F7BC-464A-963A-E815F73D943A}"/>
              </a:ext>
            </a:extLst>
          </p:cNvPr>
          <p:cNvSpPr/>
          <p:nvPr userDrawn="1"/>
        </p:nvSpPr>
        <p:spPr>
          <a:xfrm>
            <a:off x="0" y="64008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F43D448E-F027-6540-838F-D9E2AE199B22}"/>
              </a:ext>
            </a:extLst>
          </p:cNvPr>
          <p:cNvPicPr>
            <a:picLocks noChangeAspect="1"/>
          </p:cNvPicPr>
          <p:nvPr userDrawn="1"/>
        </p:nvPicPr>
        <p:blipFill>
          <a:blip r:embed="rId2"/>
          <a:stretch>
            <a:fillRect/>
          </a:stretch>
        </p:blipFill>
        <p:spPr>
          <a:xfrm>
            <a:off x="11391900" y="6159500"/>
            <a:ext cx="635000" cy="635000"/>
          </a:xfrm>
          <a:prstGeom prst="ellipse">
            <a:avLst/>
          </a:prstGeom>
          <a:ln w="19050" cap="rnd">
            <a:solidFill>
              <a:srgbClr val="333333"/>
            </a:solidFill>
          </a:ln>
          <a:effectLst>
            <a:outerShdw blurRad="381000" dist="292100" dir="5400000" sx="36000" sy="36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sp>
        <p:nvSpPr>
          <p:cNvPr id="19" name="Intelligent Information Retrieval Laboratory">
            <a:extLst>
              <a:ext uri="{FF2B5EF4-FFF2-40B4-BE49-F238E27FC236}">
                <a16:creationId xmlns:a16="http://schemas.microsoft.com/office/drawing/2014/main" id="{5E6F16E5-D28B-0E43-BD8C-EBB042CBDF03}"/>
              </a:ext>
            </a:extLst>
          </p:cNvPr>
          <p:cNvSpPr txBox="1"/>
          <p:nvPr userDrawn="1"/>
        </p:nvSpPr>
        <p:spPr>
          <a:xfrm>
            <a:off x="165101" y="6420527"/>
            <a:ext cx="2590800" cy="45204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第</a:t>
            </a:r>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12</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屆 </a:t>
            </a:r>
            <a:r>
              <a:rPr kumimoji="0" lang="en-US" sz="2000" b="0" i="0" u="none" strike="noStrike" cap="none" spc="0" normalizeH="0" baseline="0" dirty="0" err="1">
                <a:ln>
                  <a:noFill/>
                </a:ln>
                <a:solidFill>
                  <a:srgbClr val="FFFFFF"/>
                </a:solidFill>
                <a:effectLst/>
                <a:uFillTx/>
                <a:latin typeface="Helvetica Neue Bold Condensed"/>
                <a:ea typeface="Helvetica Neue Bold Condensed"/>
                <a:cs typeface="Helvetica Neue Bold Condensed"/>
                <a:sym typeface="Helvetica Neue Bold Condensed"/>
              </a:rPr>
              <a:t>iT</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邦</a:t>
            </a:r>
            <a:r>
              <a:rPr kumimoji="0" lang="zh-TW" altLang="en-US" sz="14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幫忙</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 鐵人賽</a:t>
            </a:r>
            <a:endParaRPr sz="1800" dirty="0"/>
          </a:p>
        </p:txBody>
      </p:sp>
      <p:sp>
        <p:nvSpPr>
          <p:cNvPr id="22" name="Intelligent Information Retrieval Laboratory">
            <a:extLst>
              <a:ext uri="{FF2B5EF4-FFF2-40B4-BE49-F238E27FC236}">
                <a16:creationId xmlns:a16="http://schemas.microsoft.com/office/drawing/2014/main" id="{09812CDF-D245-2149-A588-0CC7A5F784A4}"/>
              </a:ext>
            </a:extLst>
          </p:cNvPr>
          <p:cNvSpPr txBox="1"/>
          <p:nvPr userDrawn="1"/>
        </p:nvSpPr>
        <p:spPr>
          <a:xfrm>
            <a:off x="7721600" y="6434154"/>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影片教學組</a:t>
            </a:r>
            <a:endParaRPr sz="1800" dirty="0"/>
          </a:p>
        </p:txBody>
      </p:sp>
      <p:pic>
        <p:nvPicPr>
          <p:cNvPr id="1028" name="Picture 4" descr="Youtube logo | Logok">
            <a:extLst>
              <a:ext uri="{FF2B5EF4-FFF2-40B4-BE49-F238E27FC236}">
                <a16:creationId xmlns:a16="http://schemas.microsoft.com/office/drawing/2014/main" id="{3E95639D-1946-2F42-8AF5-4252EF9D19D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97901" y="626935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650D5BE-C0A8-2045-9592-EFFD38D0FC9D}"/>
              </a:ext>
            </a:extLst>
          </p:cNvPr>
          <p:cNvPicPr>
            <a:picLocks noChangeAspect="1" noChangeArrowheads="1"/>
          </p:cNvPicPr>
          <p:nvPr userDrawn="1"/>
        </p:nvPicPr>
        <p:blipFill>
          <a:blip r:embed="rId4"/>
          <a:srcRect/>
          <a:stretch/>
        </p:blipFill>
        <p:spPr bwMode="auto">
          <a:xfrm>
            <a:off x="9282299" y="5865999"/>
            <a:ext cx="1526800" cy="1526800"/>
          </a:xfrm>
          <a:prstGeom prst="rect">
            <a:avLst/>
          </a:prstGeom>
          <a:noFill/>
          <a:extLst>
            <a:ext uri="{909E8E84-426E-40DD-AFC4-6F175D3DCCD1}">
              <a14:hiddenFill xmlns:a14="http://schemas.microsoft.com/office/drawing/2010/main">
                <a:solidFill>
                  <a:srgbClr val="FFFFFF"/>
                </a:solidFill>
              </a14:hiddenFill>
            </a:ext>
          </a:extLst>
        </p:spPr>
      </p:pic>
      <p:sp>
        <p:nvSpPr>
          <p:cNvPr id="27" name="Intelligent Information Retrieval Laboratory">
            <a:extLst>
              <a:ext uri="{FF2B5EF4-FFF2-40B4-BE49-F238E27FC236}">
                <a16:creationId xmlns:a16="http://schemas.microsoft.com/office/drawing/2014/main" id="{D788CA4D-AC32-DA46-B29E-55DB6CC6FD03}"/>
              </a:ext>
            </a:extLst>
          </p:cNvPr>
          <p:cNvSpPr txBox="1"/>
          <p:nvPr userDrawn="1"/>
        </p:nvSpPr>
        <p:spPr>
          <a:xfrm>
            <a:off x="9481250" y="6437363"/>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10</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程式中</a:t>
            </a:r>
            <a:endParaRPr sz="1800" dirty="0"/>
          </a:p>
        </p:txBody>
      </p:sp>
      <p:sp>
        <p:nvSpPr>
          <p:cNvPr id="28" name="幻燈片編號">
            <a:extLst>
              <a:ext uri="{FF2B5EF4-FFF2-40B4-BE49-F238E27FC236}">
                <a16:creationId xmlns:a16="http://schemas.microsoft.com/office/drawing/2014/main" id="{55FA7910-9027-6341-856E-9C914D4D83E7}"/>
              </a:ext>
            </a:extLst>
          </p:cNvPr>
          <p:cNvSpPr txBox="1">
            <a:spLocks/>
          </p:cNvSpPr>
          <p:nvPr userDrawn="1"/>
        </p:nvSpPr>
        <p:spPr>
          <a:xfrm>
            <a:off x="10908574" y="6484620"/>
            <a:ext cx="383850" cy="373380"/>
          </a:xfrm>
          <a:prstGeom prst="rect">
            <a:avLst/>
          </a:prstGeom>
        </p:spPr>
        <p:txBody>
          <a:bodyPr/>
          <a:lstStyle>
            <a:defPPr>
              <a:defRPr lang="zh-CN"/>
            </a:defPPr>
            <a:lvl1pPr marL="0" algn="l" defTabSz="914377" rtl="0" eaLnBrk="1" latinLnBrk="0" hangingPunct="1">
              <a:defRPr sz="1800" b="1" kern="1200">
                <a:solidFill>
                  <a:srgbClr val="FFFFFF"/>
                </a:solidFill>
                <a:latin typeface="Helvetica Neue"/>
                <a:ea typeface="Helvetica Neue"/>
                <a:cs typeface="Helvetica Neue"/>
                <a:sym typeface="Helvetica Neue"/>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6CB4B4D-7CA3-9044-876B-883B54F8677D}" type="slidenum">
              <a:rPr lang="en-TW" sz="1400" b="0" smtClean="0"/>
              <a:pPr/>
              <a:t>‹#›</a:t>
            </a:fld>
            <a:endParaRPr lang="en-TW" b="0" dirty="0"/>
          </a:p>
        </p:txBody>
      </p:sp>
      <p:sp>
        <p:nvSpPr>
          <p:cNvPr id="15" name="平行四边形 4">
            <a:extLst>
              <a:ext uri="{FF2B5EF4-FFF2-40B4-BE49-F238E27FC236}">
                <a16:creationId xmlns:a16="http://schemas.microsoft.com/office/drawing/2014/main" id="{73AB533F-F50F-CF47-8458-8A525E38F16A}"/>
              </a:ext>
            </a:extLst>
          </p:cNvPr>
          <p:cNvSpPr/>
          <p:nvPr userDrawn="1"/>
        </p:nvSpPr>
        <p:spPr>
          <a:xfrm>
            <a:off x="744124" y="279736"/>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5">
            <a:extLst>
              <a:ext uri="{FF2B5EF4-FFF2-40B4-BE49-F238E27FC236}">
                <a16:creationId xmlns:a16="http://schemas.microsoft.com/office/drawing/2014/main" id="{7A38506B-EE1A-6F4F-B850-269097F75DB8}"/>
              </a:ext>
            </a:extLst>
          </p:cNvPr>
          <p:cNvSpPr/>
          <p:nvPr userDrawn="1"/>
        </p:nvSpPr>
        <p:spPr>
          <a:xfrm>
            <a:off x="551585" y="279736"/>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6">
            <a:extLst>
              <a:ext uri="{FF2B5EF4-FFF2-40B4-BE49-F238E27FC236}">
                <a16:creationId xmlns:a16="http://schemas.microsoft.com/office/drawing/2014/main" id="{0CC262FD-DD0A-DB44-92EE-7A2F2AEFDB92}"/>
              </a:ext>
            </a:extLst>
          </p:cNvPr>
          <p:cNvSpPr/>
          <p:nvPr userDrawn="1"/>
        </p:nvSpPr>
        <p:spPr>
          <a:xfrm>
            <a:off x="341334" y="279735"/>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平行四边形 7">
            <a:extLst>
              <a:ext uri="{FF2B5EF4-FFF2-40B4-BE49-F238E27FC236}">
                <a16:creationId xmlns:a16="http://schemas.microsoft.com/office/drawing/2014/main" id="{C3A4B90F-BEA8-C246-A22A-905C3336C709}"/>
              </a:ext>
            </a:extLst>
          </p:cNvPr>
          <p:cNvSpPr/>
          <p:nvPr userDrawn="1"/>
        </p:nvSpPr>
        <p:spPr>
          <a:xfrm>
            <a:off x="139170" y="279737"/>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點此處添加標題</a:t>
            </a:r>
          </a:p>
        </p:txBody>
      </p:sp>
    </p:spTree>
    <p:extLst>
      <p:ext uri="{BB962C8B-B14F-4D97-AF65-F5344CB8AC3E}">
        <p14:creationId xmlns:p14="http://schemas.microsoft.com/office/powerpoint/2010/main"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10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3606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hyperlink" Target="https://www2.graphviz.org/"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8.svg"/></Relationships>
</file>

<file path=ppt/slides/_rels/slide12.xml.rels><?xml version="1.0" encoding="UTF-8" standalone="yes"?>
<Relationships xmlns="http://schemas.openxmlformats.org/package/2006/relationships"><Relationship Id="rId3" Type="http://schemas.openxmlformats.org/officeDocument/2006/relationships/hyperlink" Target="https://www.twblogs.net/a/5b7c0be02b71770a43d90ad8" TargetMode="External"/><Relationship Id="rId2" Type="http://schemas.openxmlformats.org/officeDocument/2006/relationships/hyperlink" Target="https://medium.com/ai%E5%8F%8D%E6%96%97%E5%9F%8E/learning-model-decision-tree-2-%E5%9B%9E%E6%AD%B8%E6%A8%B9-566a7ed9417e" TargetMode="External"/><Relationship Id="rId1" Type="http://schemas.openxmlformats.org/officeDocument/2006/relationships/slideLayout" Target="../slideLayouts/slideLayout6.xml"/><Relationship Id="rId5" Type="http://schemas.openxmlformats.org/officeDocument/2006/relationships/hyperlink" Target="https://www.itread01.com/content/1546975998.html" TargetMode="External"/><Relationship Id="rId4" Type="http://schemas.openxmlformats.org/officeDocument/2006/relationships/hyperlink" Target="https://zhuanlan.zhihu.com/p/82054400"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18.png"/><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19.emf"/><Relationship Id="rId4" Type="http://schemas.openxmlformats.org/officeDocument/2006/relationships/package" Target="../embeddings/Microsoft_PowerPoint_Presentation.pptx"/></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microsoft.com/office/2007/relationships/hdphoto" Target="../media/hdphoto6.wdp"/><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327400" y="1123404"/>
            <a:ext cx="5537200" cy="1685077"/>
          </a:xfrm>
        </p:spPr>
        <p:txBody>
          <a:bodyPr/>
          <a:lstStyle/>
          <a:p>
            <a:r>
              <a:rPr lang="en-US" altLang="zh-CN" sz="11500" dirty="0"/>
              <a:t>Day 16</a:t>
            </a:r>
            <a:endParaRPr lang="zh-CN" altLang="en-US" sz="11500" dirty="0"/>
          </a:p>
        </p:txBody>
      </p:sp>
      <p:sp>
        <p:nvSpPr>
          <p:cNvPr id="3" name="文本占位符 2"/>
          <p:cNvSpPr>
            <a:spLocks noGrp="1"/>
          </p:cNvSpPr>
          <p:nvPr>
            <p:ph type="body" sz="quarter" idx="12"/>
          </p:nvPr>
        </p:nvSpPr>
        <p:spPr>
          <a:xfrm>
            <a:off x="688622" y="3292990"/>
            <a:ext cx="10363200" cy="646331"/>
          </a:xfrm>
        </p:spPr>
        <p:txBody>
          <a:bodyPr/>
          <a:lstStyle/>
          <a:p>
            <a:r>
              <a:rPr lang="zh-CN" altLang="en-US" sz="4000" dirty="0"/>
              <a:t>決策樹</a:t>
            </a:r>
            <a:r>
              <a:rPr lang="en-US" altLang="zh-CN" sz="4000" dirty="0"/>
              <a:t> </a:t>
            </a:r>
            <a:r>
              <a:rPr lang="en-US" altLang="zh-CN" sz="3600" dirty="0"/>
              <a:t>(</a:t>
            </a:r>
            <a:r>
              <a:rPr lang="zh-TW" altLang="en-US" sz="3600" dirty="0"/>
              <a:t>迴歸器</a:t>
            </a:r>
            <a:r>
              <a:rPr lang="en-US" altLang="zh-TW" sz="3600" dirty="0"/>
              <a:t>)</a:t>
            </a:r>
            <a:endParaRPr lang="zh-CN" altLang="en-US" sz="4000" dirty="0"/>
          </a:p>
        </p:txBody>
      </p:sp>
      <p:sp>
        <p:nvSpPr>
          <p:cNvPr id="4" name="文本占位符 3"/>
          <p:cNvSpPr>
            <a:spLocks noGrp="1"/>
          </p:cNvSpPr>
          <p:nvPr>
            <p:ph type="body" sz="quarter" idx="13"/>
          </p:nvPr>
        </p:nvSpPr>
        <p:spPr/>
        <p:txBody>
          <a:bodyPr/>
          <a:lstStyle/>
          <a:p>
            <a:r>
              <a:rPr lang="en-US" altLang="zh-CN" dirty="0"/>
              <a:t>[</a:t>
            </a:r>
            <a:r>
              <a:rPr lang="zh-CN" altLang="en-US" dirty="0"/>
              <a:t>全民瘋</a:t>
            </a:r>
            <a:r>
              <a:rPr lang="en-US" altLang="zh-CN" dirty="0"/>
              <a:t>AI</a:t>
            </a:r>
            <a:r>
              <a:rPr lang="zh-CN" altLang="en-US" dirty="0"/>
              <a:t>系列</a:t>
            </a:r>
            <a:r>
              <a:rPr lang="en-US" altLang="zh-CN" dirty="0"/>
              <a:t>]</a:t>
            </a:r>
          </a:p>
        </p:txBody>
      </p:sp>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32553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B3578A-4E3B-C646-8CEA-F2F63C9EC9ED}"/>
              </a:ext>
            </a:extLst>
          </p:cNvPr>
          <p:cNvSpPr>
            <a:spLocks noGrp="1"/>
          </p:cNvSpPr>
          <p:nvPr>
            <p:ph type="body" sz="quarter" idx="10"/>
          </p:nvPr>
        </p:nvSpPr>
        <p:spPr>
          <a:xfrm>
            <a:off x="992875" y="245402"/>
            <a:ext cx="9315782" cy="590931"/>
          </a:xfrm>
        </p:spPr>
        <p:txBody>
          <a:bodyPr/>
          <a:lstStyle/>
          <a:p>
            <a:r>
              <a:rPr lang="zh-TW" altLang="en-US" dirty="0"/>
              <a:t>視覺化決策樹</a:t>
            </a:r>
          </a:p>
        </p:txBody>
      </p:sp>
      <p:sp>
        <p:nvSpPr>
          <p:cNvPr id="3" name="Rectangle 2">
            <a:extLst>
              <a:ext uri="{FF2B5EF4-FFF2-40B4-BE49-F238E27FC236}">
                <a16:creationId xmlns:a16="http://schemas.microsoft.com/office/drawing/2014/main" id="{31F60556-C266-9C4F-B2B7-E99A08C8E58E}"/>
              </a:ext>
            </a:extLst>
          </p:cNvPr>
          <p:cNvSpPr/>
          <p:nvPr/>
        </p:nvSpPr>
        <p:spPr>
          <a:xfrm>
            <a:off x="762000" y="1062335"/>
            <a:ext cx="10642600" cy="707886"/>
          </a:xfrm>
          <a:prstGeom prst="rect">
            <a:avLst/>
          </a:prstGeom>
        </p:spPr>
        <p:txBody>
          <a:bodyPr wrap="square">
            <a:spAutoFit/>
          </a:bodyPr>
          <a:lstStyle/>
          <a:p>
            <a:r>
              <a:rPr lang="en-US" sz="2000" kern="0" dirty="0" err="1">
                <a:solidFill>
                  <a:srgbClr val="595959"/>
                </a:solidFill>
                <a:cs typeface="Arial"/>
              </a:rPr>
              <a:t>Graphviz</a:t>
            </a:r>
            <a:r>
              <a:rPr lang="en-US" sz="2000" kern="0" dirty="0">
                <a:solidFill>
                  <a:srgbClr val="595959"/>
                </a:solidFill>
                <a:cs typeface="Arial"/>
              </a:rPr>
              <a:t> </a:t>
            </a:r>
            <a:r>
              <a:rPr lang="zh-TW" altLang="en-US" sz="2000" kern="0" dirty="0">
                <a:solidFill>
                  <a:srgbClr val="595959"/>
                </a:solidFill>
                <a:cs typeface="Arial"/>
              </a:rPr>
              <a:t>是視覺化決策樹的套件，可參考</a:t>
            </a:r>
            <a:r>
              <a:rPr lang="en-US" altLang="zh-TW" sz="2000" kern="0" dirty="0">
                <a:solidFill>
                  <a:srgbClr val="595959"/>
                </a:solidFill>
                <a:cs typeface="Arial"/>
              </a:rPr>
              <a:t> </a:t>
            </a:r>
            <a:r>
              <a:rPr lang="en-US" sz="2000" kern="0" dirty="0" err="1">
                <a:solidFill>
                  <a:srgbClr val="595959"/>
                </a:solidFill>
                <a:cs typeface="Arial"/>
              </a:rPr>
              <a:t>Graphviz</a:t>
            </a:r>
            <a:r>
              <a:rPr lang="en-US" sz="2000" kern="0" dirty="0">
                <a:solidFill>
                  <a:srgbClr val="595959"/>
                </a:solidFill>
                <a:cs typeface="Arial"/>
              </a:rPr>
              <a:t> </a:t>
            </a:r>
            <a:r>
              <a:rPr lang="zh-TW" altLang="en-US" sz="2000" kern="0" dirty="0">
                <a:solidFill>
                  <a:srgbClr val="595959"/>
                </a:solidFill>
                <a:cs typeface="Arial"/>
                <a:hlinkClick r:id="rId3">
                  <a:extLst>
                    <a:ext uri="{A12FA001-AC4F-418D-AE19-62706E023703}">
                      <ahyp:hlinkClr xmlns:ahyp="http://schemas.microsoft.com/office/drawing/2018/hyperlinkcolor" val="tx"/>
                    </a:ext>
                  </a:extLst>
                </a:hlinkClick>
              </a:rPr>
              <a:t>官網</a:t>
            </a:r>
            <a:r>
              <a:rPr lang="zh-TW" altLang="en-US" sz="2000" kern="0" dirty="0">
                <a:solidFill>
                  <a:srgbClr val="595959"/>
                </a:solidFill>
                <a:cs typeface="Arial"/>
              </a:rPr>
              <a:t>的介紹。以下範例使用 </a:t>
            </a:r>
            <a:r>
              <a:rPr lang="en-US" sz="2000" kern="0" dirty="0">
                <a:solidFill>
                  <a:srgbClr val="595959"/>
                </a:solidFill>
                <a:cs typeface="Arial"/>
              </a:rPr>
              <a:t>iris </a:t>
            </a:r>
            <a:r>
              <a:rPr lang="zh-TW" altLang="en-US" sz="2000" kern="0" dirty="0">
                <a:solidFill>
                  <a:srgbClr val="595959"/>
                </a:solidFill>
                <a:cs typeface="Arial"/>
              </a:rPr>
              <a:t>資料集，採用四個特徵下去做訓練，並繪製一棵樹。</a:t>
            </a:r>
            <a:endParaRPr lang="en-TW" sz="2000" kern="0" dirty="0">
              <a:solidFill>
                <a:srgbClr val="595959"/>
              </a:solidFill>
              <a:cs typeface="Arial"/>
            </a:endParaRPr>
          </a:p>
        </p:txBody>
      </p:sp>
      <p:pic>
        <p:nvPicPr>
          <p:cNvPr id="7" name="Picture 6">
            <a:extLst>
              <a:ext uri="{FF2B5EF4-FFF2-40B4-BE49-F238E27FC236}">
                <a16:creationId xmlns:a16="http://schemas.microsoft.com/office/drawing/2014/main" id="{D339468F-E642-4349-AB38-1CC3A26EA894}"/>
              </a:ext>
            </a:extLst>
          </p:cNvPr>
          <p:cNvPicPr>
            <a:picLocks noChangeAspect="1"/>
          </p:cNvPicPr>
          <p:nvPr/>
        </p:nvPicPr>
        <p:blipFill>
          <a:blip r:embed="rId4"/>
          <a:srcRect/>
          <a:stretch/>
        </p:blipFill>
        <p:spPr>
          <a:xfrm>
            <a:off x="902847" y="2595986"/>
            <a:ext cx="5193153" cy="3027326"/>
          </a:xfrm>
          <a:prstGeom prst="rect">
            <a:avLst/>
          </a:prstGeom>
        </p:spPr>
      </p:pic>
      <p:pic>
        <p:nvPicPr>
          <p:cNvPr id="8" name="Picture 7">
            <a:extLst>
              <a:ext uri="{FF2B5EF4-FFF2-40B4-BE49-F238E27FC236}">
                <a16:creationId xmlns:a16="http://schemas.microsoft.com/office/drawing/2014/main" id="{F84C354D-1B5C-1545-AE89-0EE7A43994EB}"/>
              </a:ext>
            </a:extLst>
          </p:cNvPr>
          <p:cNvPicPr>
            <a:picLocks noChangeAspect="1"/>
          </p:cNvPicPr>
          <p:nvPr/>
        </p:nvPicPr>
        <p:blipFill>
          <a:blip r:embed="rId5"/>
          <a:stretch>
            <a:fillRect/>
          </a:stretch>
        </p:blipFill>
        <p:spPr>
          <a:xfrm>
            <a:off x="7074676" y="2910468"/>
            <a:ext cx="3890730" cy="2587083"/>
          </a:xfrm>
          <a:prstGeom prst="rect">
            <a:avLst/>
          </a:prstGeom>
        </p:spPr>
      </p:pic>
      <p:sp>
        <p:nvSpPr>
          <p:cNvPr id="9" name="Rectangle 8">
            <a:extLst>
              <a:ext uri="{FF2B5EF4-FFF2-40B4-BE49-F238E27FC236}">
                <a16:creationId xmlns:a16="http://schemas.microsoft.com/office/drawing/2014/main" id="{F57981D6-F888-554D-BF39-4A2B60AC80D5}"/>
              </a:ext>
            </a:extLst>
          </p:cNvPr>
          <p:cNvSpPr/>
          <p:nvPr/>
        </p:nvSpPr>
        <p:spPr>
          <a:xfrm>
            <a:off x="7505838" y="3292552"/>
            <a:ext cx="1107996" cy="272895"/>
          </a:xfrm>
          <a:prstGeom prst="rect">
            <a:avLst/>
          </a:prstGeom>
        </p:spPr>
        <p:txBody>
          <a:bodyPr wrap="none">
            <a:spAutoFit/>
          </a:bodyPr>
          <a:lstStyle/>
          <a:p>
            <a:pPr algn="ctr">
              <a:lnSpc>
                <a:spcPct val="130000"/>
              </a:lnSpc>
            </a:pPr>
            <a:r>
              <a:rPr lang="en-US" sz="1000" dirty="0" err="1">
                <a:latin typeface="微软雅黑" panose="020B0503020204020204" pitchFamily="34" charset="-122"/>
                <a:ea typeface="微软雅黑" panose="020B0503020204020204" pitchFamily="34" charset="-122"/>
              </a:rPr>
              <a:t>max_depth</a:t>
            </a:r>
            <a:r>
              <a:rPr lang="en-US" sz="1000" dirty="0">
                <a:latin typeface="微软雅黑" panose="020B0503020204020204" pitchFamily="34" charset="-122"/>
                <a:ea typeface="微软雅黑" panose="020B0503020204020204" pitchFamily="34" charset="-122"/>
              </a:rPr>
              <a:t> = 2</a:t>
            </a:r>
            <a:endParaRPr lang="en-TW" sz="1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560418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0A8242-FE31-7B41-B124-B8FA3745B232}"/>
              </a:ext>
            </a:extLst>
          </p:cNvPr>
          <p:cNvSpPr>
            <a:spLocks noGrp="1"/>
          </p:cNvSpPr>
          <p:nvPr>
            <p:ph type="body" sz="quarter" idx="10"/>
          </p:nvPr>
        </p:nvSpPr>
        <p:spPr/>
        <p:txBody>
          <a:bodyPr/>
          <a:lstStyle/>
          <a:p>
            <a:r>
              <a:rPr lang="zh-TW" altLang="en-US" dirty="0"/>
              <a:t>非線性回歸</a:t>
            </a:r>
            <a:endParaRPr lang="en-TW" dirty="0"/>
          </a:p>
        </p:txBody>
      </p:sp>
      <p:pic>
        <p:nvPicPr>
          <p:cNvPr id="4" name="Picture 3">
            <a:extLst>
              <a:ext uri="{FF2B5EF4-FFF2-40B4-BE49-F238E27FC236}">
                <a16:creationId xmlns:a16="http://schemas.microsoft.com/office/drawing/2014/main" id="{BB9F7F11-0FA8-B049-9EFB-D96FC9D1DBB9}"/>
              </a:ext>
            </a:extLst>
          </p:cNvPr>
          <p:cNvPicPr>
            <a:picLocks noChangeAspect="1"/>
          </p:cNvPicPr>
          <p:nvPr/>
        </p:nvPicPr>
        <p:blipFill>
          <a:blip r:embed="rId2"/>
          <a:stretch>
            <a:fillRect/>
          </a:stretch>
        </p:blipFill>
        <p:spPr>
          <a:xfrm>
            <a:off x="6832796" y="1733162"/>
            <a:ext cx="4762500" cy="3124200"/>
          </a:xfrm>
          <a:prstGeom prst="rect">
            <a:avLst/>
          </a:prstGeom>
        </p:spPr>
      </p:pic>
      <p:sp>
        <p:nvSpPr>
          <p:cNvPr id="6" name="Rectangle 5">
            <a:extLst>
              <a:ext uri="{FF2B5EF4-FFF2-40B4-BE49-F238E27FC236}">
                <a16:creationId xmlns:a16="http://schemas.microsoft.com/office/drawing/2014/main" id="{8C050013-AA22-EE41-AC61-0D464B822E88}"/>
              </a:ext>
            </a:extLst>
          </p:cNvPr>
          <p:cNvSpPr/>
          <p:nvPr/>
        </p:nvSpPr>
        <p:spPr>
          <a:xfrm>
            <a:off x="416312" y="2113079"/>
            <a:ext cx="6096000" cy="2013180"/>
          </a:xfrm>
          <a:prstGeom prst="rect">
            <a:avLst/>
          </a:prstGeom>
        </p:spPr>
        <p:txBody>
          <a:bodyPr>
            <a:spAutoFit/>
          </a:bodyPr>
          <a:lstStyle/>
          <a:p>
            <a:r>
              <a:rPr lang="en-US" sz="2000" dirty="0">
                <a:solidFill>
                  <a:schemeClr val="tx1">
                    <a:lumMod val="75000"/>
                    <a:lumOff val="25000"/>
                  </a:schemeClr>
                </a:solidFill>
                <a:latin typeface="+mn-ea"/>
              </a:rPr>
              <a:t>Parameters:</a:t>
            </a:r>
          </a:p>
          <a:p>
            <a:pPr marL="342900" indent="-342900">
              <a:lnSpc>
                <a:spcPct val="150000"/>
              </a:lnSpc>
              <a:buFont typeface="Arial" panose="020B0604020202020204" pitchFamily="34" charset="0"/>
              <a:buChar char="•"/>
            </a:pPr>
            <a:r>
              <a:rPr lang="en-US" dirty="0">
                <a:solidFill>
                  <a:schemeClr val="tx1">
                    <a:lumMod val="75000"/>
                    <a:lumOff val="25000"/>
                  </a:schemeClr>
                </a:solidFill>
                <a:latin typeface="+mn-ea"/>
              </a:rPr>
              <a:t>criterion: </a:t>
            </a:r>
            <a:r>
              <a:rPr lang="zh-TW" altLang="en-US" dirty="0">
                <a:solidFill>
                  <a:schemeClr val="tx1">
                    <a:lumMod val="75000"/>
                    <a:lumOff val="25000"/>
                  </a:schemeClr>
                </a:solidFill>
                <a:latin typeface="+mn-ea"/>
              </a:rPr>
              <a:t>評估切割點指標，</a:t>
            </a:r>
            <a:r>
              <a:rPr lang="en-US" dirty="0" err="1">
                <a:solidFill>
                  <a:schemeClr val="tx1">
                    <a:lumMod val="75000"/>
                    <a:lumOff val="25000"/>
                  </a:schemeClr>
                </a:solidFill>
                <a:latin typeface="+mn-ea"/>
              </a:rPr>
              <a:t>mse</a:t>
            </a:r>
            <a:r>
              <a:rPr lang="en-US" dirty="0">
                <a:solidFill>
                  <a:schemeClr val="tx1">
                    <a:lumMod val="75000"/>
                    <a:lumOff val="25000"/>
                  </a:schemeClr>
                </a:solidFill>
                <a:latin typeface="+mn-ea"/>
              </a:rPr>
              <a:t>/</a:t>
            </a:r>
            <a:r>
              <a:rPr lang="en-US" dirty="0" err="1">
                <a:solidFill>
                  <a:schemeClr val="tx1">
                    <a:lumMod val="75000"/>
                    <a:lumOff val="25000"/>
                  </a:schemeClr>
                </a:solidFill>
                <a:latin typeface="+mn-ea"/>
              </a:rPr>
              <a:t>friedman_mse</a:t>
            </a:r>
            <a:r>
              <a:rPr lang="en-US" dirty="0">
                <a:solidFill>
                  <a:schemeClr val="tx1">
                    <a:lumMod val="75000"/>
                    <a:lumOff val="25000"/>
                  </a:schemeClr>
                </a:solidFill>
                <a:latin typeface="+mn-ea"/>
              </a:rPr>
              <a:t>/</a:t>
            </a:r>
            <a:r>
              <a:rPr lang="en-US" dirty="0" err="1">
                <a:solidFill>
                  <a:schemeClr val="tx1">
                    <a:lumMod val="75000"/>
                    <a:lumOff val="25000"/>
                  </a:schemeClr>
                </a:solidFill>
                <a:latin typeface="+mn-ea"/>
              </a:rPr>
              <a:t>mae</a:t>
            </a:r>
            <a:endParaRPr lang="en-US" dirty="0">
              <a:solidFill>
                <a:schemeClr val="tx1">
                  <a:lumMod val="75000"/>
                  <a:lumOff val="25000"/>
                </a:schemeClr>
              </a:solidFill>
              <a:latin typeface="+mn-ea"/>
            </a:endParaRPr>
          </a:p>
          <a:p>
            <a:pPr marL="342900" indent="-342900">
              <a:lnSpc>
                <a:spcPct val="150000"/>
              </a:lnSpc>
              <a:buFont typeface="Arial" panose="020B0604020202020204" pitchFamily="34" charset="0"/>
              <a:buChar char="•"/>
            </a:pPr>
            <a:r>
              <a:rPr lang="en-US" dirty="0" err="1">
                <a:solidFill>
                  <a:schemeClr val="tx1">
                    <a:lumMod val="75000"/>
                    <a:lumOff val="25000"/>
                  </a:schemeClr>
                </a:solidFill>
                <a:latin typeface="+mn-ea"/>
              </a:rPr>
              <a:t>max_depth</a:t>
            </a:r>
            <a:r>
              <a:rPr lang="en-US" dirty="0">
                <a:solidFill>
                  <a:schemeClr val="tx1">
                    <a:lumMod val="75000"/>
                    <a:lumOff val="25000"/>
                  </a:schemeClr>
                </a:solidFill>
                <a:latin typeface="+mn-ea"/>
              </a:rPr>
              <a:t>: </a:t>
            </a:r>
            <a:r>
              <a:rPr lang="zh-TW" altLang="en-US" dirty="0">
                <a:solidFill>
                  <a:schemeClr val="tx1">
                    <a:lumMod val="75000"/>
                    <a:lumOff val="25000"/>
                  </a:schemeClr>
                </a:solidFill>
                <a:latin typeface="+mn-ea"/>
              </a:rPr>
              <a:t>樹的最大深度</a:t>
            </a:r>
            <a:endParaRPr lang="en-US" altLang="zh-TW" dirty="0">
              <a:solidFill>
                <a:schemeClr val="tx1">
                  <a:lumMod val="75000"/>
                  <a:lumOff val="25000"/>
                </a:schemeClr>
              </a:solidFill>
              <a:latin typeface="+mn-ea"/>
            </a:endParaRPr>
          </a:p>
          <a:p>
            <a:pPr marL="342900" indent="-342900">
              <a:lnSpc>
                <a:spcPct val="150000"/>
              </a:lnSpc>
              <a:buFont typeface="Arial" panose="020B0604020202020204" pitchFamily="34" charset="0"/>
              <a:buChar char="•"/>
            </a:pPr>
            <a:r>
              <a:rPr lang="en-US" altLang="zh-TW" dirty="0" err="1">
                <a:solidFill>
                  <a:schemeClr val="tx1">
                    <a:lumMod val="75000"/>
                    <a:lumOff val="25000"/>
                  </a:schemeClr>
                </a:solidFill>
                <a:latin typeface="+mn-ea"/>
              </a:rPr>
              <a:t>min_samples_split</a:t>
            </a:r>
            <a:r>
              <a:rPr lang="en-US" altLang="zh-TW" dirty="0">
                <a:solidFill>
                  <a:schemeClr val="tx1">
                    <a:lumMod val="75000"/>
                    <a:lumOff val="25000"/>
                  </a:schemeClr>
                </a:solidFill>
                <a:latin typeface="+mn-ea"/>
              </a:rPr>
              <a:t>: </a:t>
            </a:r>
            <a:r>
              <a:rPr lang="zh-TW" altLang="en-US" dirty="0">
                <a:solidFill>
                  <a:schemeClr val="tx1">
                    <a:lumMod val="75000"/>
                    <a:lumOff val="25000"/>
                  </a:schemeClr>
                </a:solidFill>
                <a:latin typeface="+mn-ea"/>
              </a:rPr>
              <a:t>最少有多少資料才能再分割</a:t>
            </a:r>
          </a:p>
          <a:p>
            <a:pPr marL="342900" indent="-342900">
              <a:lnSpc>
                <a:spcPct val="150000"/>
              </a:lnSpc>
              <a:buFont typeface="Arial" panose="020B0604020202020204" pitchFamily="34" charset="0"/>
              <a:buChar char="•"/>
            </a:pPr>
            <a:r>
              <a:rPr lang="en-US" altLang="zh-TW" dirty="0" err="1">
                <a:solidFill>
                  <a:schemeClr val="tx1">
                    <a:lumMod val="75000"/>
                    <a:lumOff val="25000"/>
                  </a:schemeClr>
                </a:solidFill>
                <a:latin typeface="+mn-ea"/>
              </a:rPr>
              <a:t>min_samples_leaf</a:t>
            </a:r>
            <a:r>
              <a:rPr lang="en-US" altLang="zh-TW" dirty="0">
                <a:solidFill>
                  <a:schemeClr val="tx1">
                    <a:lumMod val="75000"/>
                    <a:lumOff val="25000"/>
                  </a:schemeClr>
                </a:solidFill>
                <a:latin typeface="+mn-ea"/>
              </a:rPr>
              <a:t>: </a:t>
            </a:r>
            <a:r>
              <a:rPr lang="zh-TW" altLang="en-US" dirty="0">
                <a:solidFill>
                  <a:schemeClr val="tx1">
                    <a:lumMod val="75000"/>
                    <a:lumOff val="25000"/>
                  </a:schemeClr>
                </a:solidFill>
                <a:latin typeface="+mn-ea"/>
              </a:rPr>
              <a:t>分完後最少有多少資料才能分</a:t>
            </a:r>
          </a:p>
        </p:txBody>
      </p:sp>
      <p:sp>
        <p:nvSpPr>
          <p:cNvPr id="7" name="Rectangle 6">
            <a:extLst>
              <a:ext uri="{FF2B5EF4-FFF2-40B4-BE49-F238E27FC236}">
                <a16:creationId xmlns:a16="http://schemas.microsoft.com/office/drawing/2014/main" id="{1E0EF520-FECF-A941-BF74-8AF1DAD71264}"/>
              </a:ext>
            </a:extLst>
          </p:cNvPr>
          <p:cNvSpPr/>
          <p:nvPr/>
        </p:nvSpPr>
        <p:spPr>
          <a:xfrm>
            <a:off x="416312" y="1166950"/>
            <a:ext cx="6186309" cy="369332"/>
          </a:xfrm>
          <a:prstGeom prst="rect">
            <a:avLst/>
          </a:prstGeom>
        </p:spPr>
        <p:txBody>
          <a:bodyPr wrap="none">
            <a:spAutoFit/>
          </a:bodyPr>
          <a:lstStyle/>
          <a:p>
            <a:r>
              <a:rPr lang="en-US" kern="0" dirty="0" err="1">
                <a:solidFill>
                  <a:srgbClr val="595959"/>
                </a:solidFill>
                <a:cs typeface="Arial"/>
              </a:rPr>
              <a:t>動手試試看調整不同的樹深查看是否能夠提升預測準確度</a:t>
            </a:r>
            <a:r>
              <a:rPr lang="en-US" kern="0" dirty="0">
                <a:solidFill>
                  <a:srgbClr val="595959"/>
                </a:solidFill>
                <a:cs typeface="Arial"/>
              </a:rPr>
              <a:t>。</a:t>
            </a:r>
            <a:endParaRPr lang="en-TW" dirty="0"/>
          </a:p>
        </p:txBody>
      </p:sp>
      <p:sp>
        <p:nvSpPr>
          <p:cNvPr id="8" name="Rectangle 7">
            <a:extLst>
              <a:ext uri="{FF2B5EF4-FFF2-40B4-BE49-F238E27FC236}">
                <a16:creationId xmlns:a16="http://schemas.microsoft.com/office/drawing/2014/main" id="{78571708-92E4-124D-A7E9-B1EB2543ACE8}"/>
              </a:ext>
            </a:extLst>
          </p:cNvPr>
          <p:cNvSpPr/>
          <p:nvPr/>
        </p:nvSpPr>
        <p:spPr>
          <a:xfrm>
            <a:off x="596900" y="4703056"/>
            <a:ext cx="6159500" cy="987994"/>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9" name="Rectangle 8">
            <a:extLst>
              <a:ext uri="{FF2B5EF4-FFF2-40B4-BE49-F238E27FC236}">
                <a16:creationId xmlns:a16="http://schemas.microsoft.com/office/drawing/2014/main" id="{7ECC429B-CCD8-494C-BA3B-B2D10B257E7B}"/>
              </a:ext>
            </a:extLst>
          </p:cNvPr>
          <p:cNvSpPr/>
          <p:nvPr/>
        </p:nvSpPr>
        <p:spPr>
          <a:xfrm>
            <a:off x="1269487" y="4877681"/>
            <a:ext cx="5242825" cy="646331"/>
          </a:xfrm>
          <a:prstGeom prst="rect">
            <a:avLst/>
          </a:prstGeom>
        </p:spPr>
        <p:txBody>
          <a:bodyPr wrap="square">
            <a:spAutoFit/>
          </a:bodyPr>
          <a:lstStyle/>
          <a:p>
            <a:pPr lvl="0" defTabSz="914400">
              <a:defRPr/>
            </a:pPr>
            <a:r>
              <a:rPr lang="zh-TW" altLang="en-US" dirty="0">
                <a:solidFill>
                  <a:srgbClr val="303233"/>
                </a:solidFill>
                <a:latin typeface="Lato"/>
              </a:rPr>
              <a:t>透過阻止決策樹不再增長的方式來達到剪枝的作，</a:t>
            </a:r>
            <a:endParaRPr lang="en-US" altLang="zh-TW" dirty="0">
              <a:solidFill>
                <a:srgbClr val="303233"/>
              </a:solidFill>
              <a:latin typeface="Lato"/>
            </a:endParaRPr>
          </a:p>
          <a:p>
            <a:pPr lvl="0" defTabSz="914400">
              <a:defRPr/>
            </a:pPr>
            <a:r>
              <a:rPr lang="zh-TW" altLang="en-US" dirty="0">
                <a:solidFill>
                  <a:srgbClr val="303233"/>
                </a:solidFill>
                <a:latin typeface="Lato"/>
              </a:rPr>
              <a:t>來避免過度學習狀況發生。</a:t>
            </a:r>
            <a:endParaRPr lang="en-TW" dirty="0"/>
          </a:p>
        </p:txBody>
      </p:sp>
      <p:pic>
        <p:nvPicPr>
          <p:cNvPr id="10" name="Graphic 9">
            <a:extLst>
              <a:ext uri="{FF2B5EF4-FFF2-40B4-BE49-F238E27FC236}">
                <a16:creationId xmlns:a16="http://schemas.microsoft.com/office/drawing/2014/main" id="{76D549B6-115F-7541-A3B8-BCB6AA423F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9708" y="4961001"/>
            <a:ext cx="495300" cy="495300"/>
          </a:xfrm>
          <a:prstGeom prst="rect">
            <a:avLst/>
          </a:prstGeom>
        </p:spPr>
      </p:pic>
    </p:spTree>
    <p:extLst>
      <p:ext uri="{BB962C8B-B14F-4D97-AF65-F5344CB8AC3E}">
        <p14:creationId xmlns:p14="http://schemas.microsoft.com/office/powerpoint/2010/main" val="3003912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74753A-0441-1B48-BE2C-E66EF4383DCE}"/>
              </a:ext>
            </a:extLst>
          </p:cNvPr>
          <p:cNvSpPr>
            <a:spLocks noGrp="1"/>
          </p:cNvSpPr>
          <p:nvPr>
            <p:ph type="body" sz="quarter" idx="10"/>
          </p:nvPr>
        </p:nvSpPr>
        <p:spPr/>
        <p:txBody>
          <a:bodyPr/>
          <a:lstStyle/>
          <a:p>
            <a:r>
              <a:rPr lang="en-TW" dirty="0"/>
              <a:t>Reference</a:t>
            </a:r>
          </a:p>
        </p:txBody>
      </p:sp>
      <p:sp>
        <p:nvSpPr>
          <p:cNvPr id="3" name="Rectangle 2">
            <a:extLst>
              <a:ext uri="{FF2B5EF4-FFF2-40B4-BE49-F238E27FC236}">
                <a16:creationId xmlns:a16="http://schemas.microsoft.com/office/drawing/2014/main" id="{F62DC0E9-DE50-514C-8090-008B837C01A5}"/>
              </a:ext>
            </a:extLst>
          </p:cNvPr>
          <p:cNvSpPr/>
          <p:nvPr/>
        </p:nvSpPr>
        <p:spPr>
          <a:xfrm>
            <a:off x="502507" y="1197744"/>
            <a:ext cx="9704173" cy="2308324"/>
          </a:xfrm>
          <a:prstGeom prst="rect">
            <a:avLst/>
          </a:prstGeom>
        </p:spPr>
        <p:txBody>
          <a:bodyPr wrap="square">
            <a:spAutoFit/>
          </a:bodyPr>
          <a:lstStyle/>
          <a:p>
            <a:pPr marL="285750" indent="-285750">
              <a:buFont typeface="Arial" panose="020B0604020202020204" pitchFamily="34" charset="0"/>
              <a:buChar char="•"/>
            </a:pPr>
            <a:r>
              <a:rPr lang="en-US" dirty="0">
                <a:hlinkClick r:id="rId2"/>
              </a:rPr>
              <a:t>https://medium.com/ai%E5%8F%8D%E6%96%97%E5%9F%8E/learning-model-decision-tree-2-%E5%9B%9E%E6%AD%B8%E6%A8%B9-566a7ed9417e</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3"/>
              </a:rPr>
              <a:t>https://www.twblogs.net/a/5b7c0be02b71770a43d90ad8</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4"/>
              </a:rPr>
              <a:t>https://zhuanlan.zhihu.com/p/82054400</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5"/>
              </a:rPr>
              <a:t>https://www.itread01.com/content/1546975998.html</a:t>
            </a:r>
            <a:endParaRPr lang="en-US" dirty="0"/>
          </a:p>
        </p:txBody>
      </p:sp>
    </p:spTree>
    <p:extLst>
      <p:ext uri="{BB962C8B-B14F-4D97-AF65-F5344CB8AC3E}">
        <p14:creationId xmlns:p14="http://schemas.microsoft.com/office/powerpoint/2010/main" val="1700905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a:t>Thanks</a:t>
            </a:r>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a:t>PRESENTED BY 10</a:t>
            </a:r>
            <a:r>
              <a:rPr lang="zh-CN" altLang="en-US" dirty="0"/>
              <a:t>程式中</a:t>
            </a:r>
            <a:endParaRPr lang="en-US" altLang="zh-CN" dirty="0"/>
          </a:p>
        </p:txBody>
      </p:sp>
      <p:sp>
        <p:nvSpPr>
          <p:cNvPr id="5" name="Text Placeholder 4">
            <a:extLst>
              <a:ext uri="{FF2B5EF4-FFF2-40B4-BE49-F238E27FC236}">
                <a16:creationId xmlns:a16="http://schemas.microsoft.com/office/drawing/2014/main" id="{27CF1557-E3DC-294B-A1BA-EC12F9FE000D}"/>
              </a:ext>
            </a:extLst>
          </p:cNvPr>
          <p:cNvSpPr txBox="1">
            <a:spLocks/>
          </p:cNvSpPr>
          <p:nvPr/>
        </p:nvSpPr>
        <p:spPr>
          <a:xfrm>
            <a:off x="4693915" y="6407685"/>
            <a:ext cx="2804166" cy="341632"/>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第</a:t>
            </a:r>
            <a:r>
              <a:rPr lang="en-US" altLang="zh-TW"/>
              <a:t>12</a:t>
            </a:r>
            <a:r>
              <a:rPr lang="zh-TW" altLang="en-US"/>
              <a:t>屆 </a:t>
            </a:r>
            <a:r>
              <a:rPr lang="en-US" altLang="zh-CN"/>
              <a:t>iT</a:t>
            </a:r>
            <a:r>
              <a:rPr lang="zh-TW" altLang="en-US"/>
              <a:t>邦幫忙 鐵人賽</a:t>
            </a:r>
            <a:endParaRPr lang="zh-TW" altLang="en-US" dirty="0"/>
          </a:p>
        </p:txBody>
      </p:sp>
    </p:spTree>
    <p:extLst>
      <p:ext uri="{BB962C8B-B14F-4D97-AF65-F5344CB8AC3E}">
        <p14:creationId xmlns:p14="http://schemas.microsoft.com/office/powerpoint/2010/main" val="273593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F7E3C-5784-224C-BAC8-DC7D2EE4937F}"/>
              </a:ext>
            </a:extLst>
          </p:cNvPr>
          <p:cNvSpPr>
            <a:spLocks noGrp="1"/>
          </p:cNvSpPr>
          <p:nvPr>
            <p:ph type="body" sz="quarter" idx="10"/>
          </p:nvPr>
        </p:nvSpPr>
        <p:spPr/>
        <p:txBody>
          <a:bodyPr/>
          <a:lstStyle/>
          <a:p>
            <a:r>
              <a:rPr lang="en-TW" dirty="0"/>
              <a:t>學習目標</a:t>
            </a:r>
          </a:p>
        </p:txBody>
      </p:sp>
      <p:sp>
        <p:nvSpPr>
          <p:cNvPr id="3" name="Text Placeholder 2">
            <a:extLst>
              <a:ext uri="{FF2B5EF4-FFF2-40B4-BE49-F238E27FC236}">
                <a16:creationId xmlns:a16="http://schemas.microsoft.com/office/drawing/2014/main" id="{A4CB796B-B060-CC46-BC13-DC06DADBB163}"/>
              </a:ext>
            </a:extLst>
          </p:cNvPr>
          <p:cNvSpPr>
            <a:spLocks noGrp="1"/>
          </p:cNvSpPr>
          <p:nvPr>
            <p:ph type="body" sz="quarter" idx="11"/>
          </p:nvPr>
        </p:nvSpPr>
        <p:spPr/>
        <p:txBody>
          <a:bodyPr/>
          <a:lstStyle/>
          <a:p>
            <a:endParaRPr lang="en-TW" dirty="0"/>
          </a:p>
        </p:txBody>
      </p:sp>
      <p:sp>
        <p:nvSpPr>
          <p:cNvPr id="4" name="Text Placeholder 3">
            <a:extLst>
              <a:ext uri="{FF2B5EF4-FFF2-40B4-BE49-F238E27FC236}">
                <a16:creationId xmlns:a16="http://schemas.microsoft.com/office/drawing/2014/main" id="{9DAF813F-FB1A-8D40-9ABC-6872BB44C9F9}"/>
              </a:ext>
            </a:extLst>
          </p:cNvPr>
          <p:cNvSpPr>
            <a:spLocks noGrp="1"/>
          </p:cNvSpPr>
          <p:nvPr>
            <p:ph type="body" sz="quarter" idx="12"/>
          </p:nvPr>
        </p:nvSpPr>
        <p:spPr/>
        <p:txBody>
          <a:bodyPr/>
          <a:lstStyle/>
          <a:p>
            <a:endParaRPr lang="en-TW" dirty="0"/>
          </a:p>
        </p:txBody>
      </p:sp>
      <p:sp>
        <p:nvSpPr>
          <p:cNvPr id="5" name="Text Placeholder 4">
            <a:extLst>
              <a:ext uri="{FF2B5EF4-FFF2-40B4-BE49-F238E27FC236}">
                <a16:creationId xmlns:a16="http://schemas.microsoft.com/office/drawing/2014/main" id="{D2C28F55-357C-634B-A5B1-9DBD720B1AA5}"/>
              </a:ext>
            </a:extLst>
          </p:cNvPr>
          <p:cNvSpPr>
            <a:spLocks noGrp="1"/>
          </p:cNvSpPr>
          <p:nvPr>
            <p:ph type="body" sz="quarter" idx="13"/>
          </p:nvPr>
        </p:nvSpPr>
        <p:spPr>
          <a:xfrm>
            <a:off x="1416989" y="1865975"/>
            <a:ext cx="4474107" cy="271549"/>
          </a:xfrm>
        </p:spPr>
        <p:txBody>
          <a:bodyPr/>
          <a:lstStyle/>
          <a:p>
            <a:endParaRPr lang="en-TW" dirty="0"/>
          </a:p>
        </p:txBody>
      </p:sp>
      <p:sp>
        <p:nvSpPr>
          <p:cNvPr id="6" name="Text Placeholder 5">
            <a:extLst>
              <a:ext uri="{FF2B5EF4-FFF2-40B4-BE49-F238E27FC236}">
                <a16:creationId xmlns:a16="http://schemas.microsoft.com/office/drawing/2014/main" id="{B297DF9E-2002-864B-A362-F254CD9B6AE9}"/>
              </a:ext>
            </a:extLst>
          </p:cNvPr>
          <p:cNvSpPr>
            <a:spLocks noGrp="1"/>
          </p:cNvSpPr>
          <p:nvPr>
            <p:ph type="body" sz="quarter" idx="14"/>
          </p:nvPr>
        </p:nvSpPr>
        <p:spPr/>
        <p:txBody>
          <a:bodyPr/>
          <a:lstStyle/>
          <a:p>
            <a:endParaRPr lang="en-TW" dirty="0"/>
          </a:p>
        </p:txBody>
      </p:sp>
      <p:sp>
        <p:nvSpPr>
          <p:cNvPr id="7" name="Text Placeholder 6">
            <a:extLst>
              <a:ext uri="{FF2B5EF4-FFF2-40B4-BE49-F238E27FC236}">
                <a16:creationId xmlns:a16="http://schemas.microsoft.com/office/drawing/2014/main" id="{BC9FDA7E-1D5F-ED44-A0CE-E27BCA7FD0F4}"/>
              </a:ext>
            </a:extLst>
          </p:cNvPr>
          <p:cNvSpPr>
            <a:spLocks noGrp="1"/>
          </p:cNvSpPr>
          <p:nvPr>
            <p:ph type="body" sz="quarter" idx="15"/>
          </p:nvPr>
        </p:nvSpPr>
        <p:spPr/>
        <p:txBody>
          <a:bodyPr/>
          <a:lstStyle/>
          <a:p>
            <a:endParaRPr lang="en-TW" dirty="0"/>
          </a:p>
        </p:txBody>
      </p:sp>
      <p:sp>
        <p:nvSpPr>
          <p:cNvPr id="8" name="Text Placeholder 7">
            <a:extLst>
              <a:ext uri="{FF2B5EF4-FFF2-40B4-BE49-F238E27FC236}">
                <a16:creationId xmlns:a16="http://schemas.microsoft.com/office/drawing/2014/main" id="{4ADAE168-D851-2943-921A-486160446629}"/>
              </a:ext>
            </a:extLst>
          </p:cNvPr>
          <p:cNvSpPr>
            <a:spLocks noGrp="1"/>
          </p:cNvSpPr>
          <p:nvPr>
            <p:ph type="body" sz="quarter" idx="17"/>
          </p:nvPr>
        </p:nvSpPr>
        <p:spPr/>
        <p:txBody>
          <a:bodyPr/>
          <a:lstStyle/>
          <a:p>
            <a:endParaRPr lang="en-TW"/>
          </a:p>
        </p:txBody>
      </p:sp>
      <p:sp>
        <p:nvSpPr>
          <p:cNvPr id="9" name="Text Placeholder 8">
            <a:extLst>
              <a:ext uri="{FF2B5EF4-FFF2-40B4-BE49-F238E27FC236}">
                <a16:creationId xmlns:a16="http://schemas.microsoft.com/office/drawing/2014/main" id="{84F5958B-C4B5-2740-A347-14939AC427FA}"/>
              </a:ext>
            </a:extLst>
          </p:cNvPr>
          <p:cNvSpPr>
            <a:spLocks noGrp="1"/>
          </p:cNvSpPr>
          <p:nvPr>
            <p:ph type="body" sz="quarter" idx="18"/>
          </p:nvPr>
        </p:nvSpPr>
        <p:spPr/>
        <p:txBody>
          <a:bodyPr/>
          <a:lstStyle/>
          <a:p>
            <a:endParaRPr lang="en-TW"/>
          </a:p>
        </p:txBody>
      </p:sp>
      <p:sp>
        <p:nvSpPr>
          <p:cNvPr id="10" name="Text Placeholder 9">
            <a:extLst>
              <a:ext uri="{FF2B5EF4-FFF2-40B4-BE49-F238E27FC236}">
                <a16:creationId xmlns:a16="http://schemas.microsoft.com/office/drawing/2014/main" id="{DFFAD7D9-1554-7B47-9A83-67271EB627AC}"/>
              </a:ext>
            </a:extLst>
          </p:cNvPr>
          <p:cNvSpPr>
            <a:spLocks noGrp="1"/>
          </p:cNvSpPr>
          <p:nvPr>
            <p:ph type="body" sz="quarter" idx="19"/>
          </p:nvPr>
        </p:nvSpPr>
        <p:spPr/>
        <p:txBody>
          <a:bodyPr/>
          <a:lstStyle/>
          <a:p>
            <a:endParaRPr lang="en-TW"/>
          </a:p>
        </p:txBody>
      </p:sp>
      <p:sp>
        <p:nvSpPr>
          <p:cNvPr id="11" name="Text Placeholder 10">
            <a:extLst>
              <a:ext uri="{FF2B5EF4-FFF2-40B4-BE49-F238E27FC236}">
                <a16:creationId xmlns:a16="http://schemas.microsoft.com/office/drawing/2014/main" id="{AC6FD707-759A-8145-B2D5-458018FD1445}"/>
              </a:ext>
            </a:extLst>
          </p:cNvPr>
          <p:cNvSpPr>
            <a:spLocks noGrp="1"/>
          </p:cNvSpPr>
          <p:nvPr>
            <p:ph type="body" sz="quarter" idx="20"/>
          </p:nvPr>
        </p:nvSpPr>
        <p:spPr/>
        <p:txBody>
          <a:bodyPr/>
          <a:lstStyle/>
          <a:p>
            <a:endParaRPr lang="en-TW"/>
          </a:p>
        </p:txBody>
      </p:sp>
    </p:spTree>
    <p:extLst>
      <p:ext uri="{BB962C8B-B14F-4D97-AF65-F5344CB8AC3E}">
        <p14:creationId xmlns:p14="http://schemas.microsoft.com/office/powerpoint/2010/main" val="2506619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
        <p:nvSpPr>
          <p:cNvPr id="13" name="文本占位符 3">
            <a:extLst>
              <a:ext uri="{FF2B5EF4-FFF2-40B4-BE49-F238E27FC236}">
                <a16:creationId xmlns:a16="http://schemas.microsoft.com/office/drawing/2014/main" id="{D3852F45-A346-7E41-9A25-F8DA0D65E93C}"/>
              </a:ext>
            </a:extLst>
          </p:cNvPr>
          <p:cNvSpPr>
            <a:spLocks noGrp="1"/>
          </p:cNvSpPr>
          <p:nvPr>
            <p:ph type="body" sz="quarter" idx="11"/>
          </p:nvPr>
        </p:nvSpPr>
        <p:spPr>
          <a:xfrm>
            <a:off x="4387100" y="2140535"/>
            <a:ext cx="3501918" cy="1006429"/>
          </a:xfrm>
        </p:spPr>
        <p:txBody>
          <a:bodyPr/>
          <a:lstStyle/>
          <a:p>
            <a:pPr lvl="0"/>
            <a:r>
              <a:rPr lang="en-US" altLang="zh-CN" sz="6600" kern="0" dirty="0"/>
              <a:t>Part 1</a:t>
            </a:r>
            <a:endParaRPr lang="zh-CN" altLang="en-US" sz="6600" kern="0" dirty="0"/>
          </a:p>
        </p:txBody>
      </p:sp>
      <p:sp>
        <p:nvSpPr>
          <p:cNvPr id="14" name="文本占位符 4">
            <a:extLst>
              <a:ext uri="{FF2B5EF4-FFF2-40B4-BE49-F238E27FC236}">
                <a16:creationId xmlns:a16="http://schemas.microsoft.com/office/drawing/2014/main" id="{03617857-825B-284B-8A39-F628E48CC0CE}"/>
              </a:ext>
            </a:extLst>
          </p:cNvPr>
          <p:cNvSpPr>
            <a:spLocks noGrp="1"/>
          </p:cNvSpPr>
          <p:nvPr>
            <p:ph type="body" sz="quarter" idx="12"/>
          </p:nvPr>
        </p:nvSpPr>
        <p:spPr>
          <a:xfrm>
            <a:off x="3280328" y="3276408"/>
            <a:ext cx="5537200" cy="1217769"/>
          </a:xfrm>
        </p:spPr>
        <p:txBody>
          <a:bodyPr/>
          <a:lstStyle/>
          <a:p>
            <a:r>
              <a:rPr lang="zh-CN" altLang="en-US" sz="4000" dirty="0"/>
              <a:t>集成式學習</a:t>
            </a:r>
            <a:endParaRPr lang="en-US" altLang="zh-CN" sz="4000" dirty="0"/>
          </a:p>
          <a:p>
            <a:r>
              <a:rPr lang="zh-CN" altLang="en-US" sz="3200" kern="0" dirty="0"/>
              <a:t>觀念講解</a:t>
            </a:r>
          </a:p>
        </p:txBody>
      </p:sp>
    </p:spTree>
    <p:extLst>
      <p:ext uri="{BB962C8B-B14F-4D97-AF65-F5344CB8AC3E}">
        <p14:creationId xmlns:p14="http://schemas.microsoft.com/office/powerpoint/2010/main" val="174863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B59411-1ADF-344A-9891-639532F60187}"/>
              </a:ext>
            </a:extLst>
          </p:cNvPr>
          <p:cNvSpPr>
            <a:spLocks noGrp="1"/>
          </p:cNvSpPr>
          <p:nvPr>
            <p:ph type="body" sz="quarter" idx="10"/>
          </p:nvPr>
        </p:nvSpPr>
        <p:spPr/>
        <p:txBody>
          <a:bodyPr/>
          <a:lstStyle/>
          <a:p>
            <a:r>
              <a:rPr lang="en-TW" dirty="0"/>
              <a:t>集成式學習</a:t>
            </a:r>
          </a:p>
        </p:txBody>
      </p:sp>
      <p:sp>
        <p:nvSpPr>
          <p:cNvPr id="5" name="Rectangle 4">
            <a:extLst>
              <a:ext uri="{FF2B5EF4-FFF2-40B4-BE49-F238E27FC236}">
                <a16:creationId xmlns:a16="http://schemas.microsoft.com/office/drawing/2014/main" id="{353AE596-8E93-F94A-B088-2445E76E9243}"/>
              </a:ext>
            </a:extLst>
          </p:cNvPr>
          <p:cNvSpPr/>
          <p:nvPr/>
        </p:nvSpPr>
        <p:spPr>
          <a:xfrm>
            <a:off x="1116818" y="1690436"/>
            <a:ext cx="3044423" cy="3266920"/>
          </a:xfrm>
          <a:prstGeom prst="rect">
            <a:avLst/>
          </a:prstGeom>
        </p:spPr>
        <p:txBody>
          <a:bodyPr wrap="none">
            <a:spAutoFit/>
          </a:bodyPr>
          <a:lstStyle/>
          <a:p>
            <a:pPr>
              <a:lnSpc>
                <a:spcPct val="150000"/>
              </a:lnSpc>
            </a:pPr>
            <a:r>
              <a:rPr lang="en-US" sz="2000" kern="0" dirty="0">
                <a:solidFill>
                  <a:srgbClr val="595959"/>
                </a:solidFill>
                <a:cs typeface="Arial"/>
              </a:rPr>
              <a:t>1. Bagging:</a:t>
            </a:r>
          </a:p>
          <a:p>
            <a:pPr marL="800089" lvl="1" indent="-342900">
              <a:lnSpc>
                <a:spcPct val="150000"/>
              </a:lnSpc>
              <a:buFont typeface="Arial" panose="020B0604020202020204" pitchFamily="34" charset="0"/>
              <a:buChar char="•"/>
            </a:pPr>
            <a:r>
              <a:rPr lang="en-US" sz="2000" kern="0" dirty="0">
                <a:solidFill>
                  <a:srgbClr val="595959"/>
                </a:solidFill>
                <a:cs typeface="Arial"/>
              </a:rPr>
              <a:t>Random forest</a:t>
            </a:r>
          </a:p>
          <a:p>
            <a:pPr>
              <a:lnSpc>
                <a:spcPct val="150000"/>
              </a:lnSpc>
            </a:pPr>
            <a:r>
              <a:rPr lang="en-US" sz="2000" kern="0" dirty="0">
                <a:solidFill>
                  <a:srgbClr val="595959"/>
                </a:solidFill>
                <a:cs typeface="Arial"/>
              </a:rPr>
              <a:t>2. Boosting:</a:t>
            </a:r>
          </a:p>
          <a:p>
            <a:pPr marL="800089" lvl="1" indent="-342900">
              <a:lnSpc>
                <a:spcPct val="150000"/>
              </a:lnSpc>
              <a:buFont typeface="Arial" panose="020B0604020202020204" pitchFamily="34" charset="0"/>
              <a:buChar char="•"/>
            </a:pPr>
            <a:r>
              <a:rPr lang="en-US" sz="2000" kern="0" dirty="0">
                <a:solidFill>
                  <a:srgbClr val="595959"/>
                </a:solidFill>
                <a:cs typeface="Arial"/>
              </a:rPr>
              <a:t>AdaBoost</a:t>
            </a:r>
          </a:p>
          <a:p>
            <a:pPr marL="800089" lvl="1" indent="-342900">
              <a:lnSpc>
                <a:spcPct val="150000"/>
              </a:lnSpc>
              <a:buFont typeface="Arial" panose="020B0604020202020204" pitchFamily="34" charset="0"/>
              <a:buChar char="•"/>
            </a:pPr>
            <a:r>
              <a:rPr lang="en-US" sz="2000" kern="0" dirty="0">
                <a:solidFill>
                  <a:srgbClr val="595959"/>
                </a:solidFill>
                <a:cs typeface="Arial"/>
              </a:rPr>
              <a:t>Gradient Boosting</a:t>
            </a:r>
          </a:p>
          <a:p>
            <a:pPr>
              <a:lnSpc>
                <a:spcPct val="150000"/>
              </a:lnSpc>
            </a:pPr>
            <a:r>
              <a:rPr lang="en-US" sz="2000" kern="0" dirty="0">
                <a:solidFill>
                  <a:srgbClr val="595959"/>
                </a:solidFill>
                <a:cs typeface="Arial"/>
              </a:rPr>
              <a:t>3. Stacking</a:t>
            </a:r>
          </a:p>
          <a:p>
            <a:pPr>
              <a:lnSpc>
                <a:spcPct val="150000"/>
              </a:lnSpc>
            </a:pPr>
            <a:endParaRPr lang="en-TW" sz="2000" kern="0" dirty="0">
              <a:solidFill>
                <a:srgbClr val="595959"/>
              </a:solidFill>
              <a:cs typeface="Arial"/>
            </a:endParaRPr>
          </a:p>
        </p:txBody>
      </p:sp>
      <p:sp>
        <p:nvSpPr>
          <p:cNvPr id="6" name="Rectangle 5">
            <a:extLst>
              <a:ext uri="{FF2B5EF4-FFF2-40B4-BE49-F238E27FC236}">
                <a16:creationId xmlns:a16="http://schemas.microsoft.com/office/drawing/2014/main" id="{67F94686-7D5E-FD42-A75C-D07F21A07D2F}"/>
              </a:ext>
            </a:extLst>
          </p:cNvPr>
          <p:cNvSpPr/>
          <p:nvPr/>
        </p:nvSpPr>
        <p:spPr>
          <a:xfrm>
            <a:off x="1116818" y="1034812"/>
            <a:ext cx="9315782" cy="369332"/>
          </a:xfrm>
          <a:prstGeom prst="rect">
            <a:avLst/>
          </a:prstGeom>
        </p:spPr>
        <p:txBody>
          <a:bodyPr wrap="square">
            <a:spAutoFit/>
          </a:bodyPr>
          <a:lstStyle/>
          <a:p>
            <a:r>
              <a:rPr lang="en-US" kern="0" dirty="0">
                <a:solidFill>
                  <a:srgbClr val="595959"/>
                </a:solidFill>
                <a:cs typeface="Arial"/>
              </a:rPr>
              <a:t>Ensemble learning</a:t>
            </a:r>
            <a:r>
              <a:rPr lang="zh-TW" altLang="en-US" kern="0" dirty="0">
                <a:solidFill>
                  <a:srgbClr val="595959"/>
                </a:solidFill>
                <a:cs typeface="Arial"/>
              </a:rPr>
              <a:t>又稱集成學習，目的是希望結合眾多的模型產生一個更強大的模型。</a:t>
            </a:r>
            <a:r>
              <a:rPr lang="en-TW" kern="0" dirty="0">
                <a:solidFill>
                  <a:srgbClr val="595959"/>
                </a:solidFill>
                <a:cs typeface="Arial"/>
              </a:rPr>
              <a:t> </a:t>
            </a:r>
          </a:p>
        </p:txBody>
      </p:sp>
      <p:pic>
        <p:nvPicPr>
          <p:cNvPr id="1026" name="Picture 2" descr="古人云，“三个臭皮匠，赛过诸葛亮”，皮匠真能比得上诸葛亮？_李世民">
            <a:extLst>
              <a:ext uri="{FF2B5EF4-FFF2-40B4-BE49-F238E27FC236}">
                <a16:creationId xmlns:a16="http://schemas.microsoft.com/office/drawing/2014/main" id="{0635CFF0-CE7F-2E46-B603-40CC21D08357}"/>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8224" t="19719" r="42585" b="30381"/>
          <a:stretch/>
        </p:blipFill>
        <p:spPr bwMode="auto">
          <a:xfrm>
            <a:off x="5774709" y="3429000"/>
            <a:ext cx="1975945" cy="14162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卡通伤心的诸葛亮插画免抠免抠素材免费下载_觅元素51yuansu.com">
            <a:extLst>
              <a:ext uri="{FF2B5EF4-FFF2-40B4-BE49-F238E27FC236}">
                <a16:creationId xmlns:a16="http://schemas.microsoft.com/office/drawing/2014/main" id="{C1FCE7D1-54A0-9943-A111-F0855788F52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7813" b="92188" l="9961" r="89844">
                        <a14:foregroundMark x1="45313" y1="8594" x2="45313" y2="8594"/>
                        <a14:foregroundMark x1="50781" y1="90625" x2="50781" y2="90625"/>
                        <a14:foregroundMark x1="38281" y1="92188" x2="38281" y2="92188"/>
                        <a14:foregroundMark x1="68945" y1="83398" x2="68945" y2="83398"/>
                        <a14:foregroundMark x1="42969" y1="74805" x2="42969" y2="74805"/>
                        <a14:foregroundMark x1="38281" y1="13477" x2="38281" y2="13477"/>
                        <a14:foregroundMark x1="41406" y1="12695" x2="41406" y2="12695"/>
                        <a14:foregroundMark x1="41406" y1="12695" x2="48438" y2="17383"/>
                        <a14:foregroundMark x1="37500" y1="13477" x2="39844" y2="22852"/>
                        <a14:foregroundMark x1="31250" y1="19727" x2="39844" y2="18945"/>
                        <a14:foregroundMark x1="39844" y1="18164" x2="39844" y2="18164"/>
                        <a14:foregroundMark x1="36719" y1="15039" x2="48438" y2="50781"/>
                        <a14:foregroundMark x1="48438" y1="50781" x2="45313" y2="46484"/>
                        <a14:foregroundMark x1="40625" y1="7813" x2="45313" y2="7813"/>
                      </a14:backgroundRemoval>
                    </a14:imgEffect>
                  </a14:imgLayer>
                </a14:imgProps>
              </a:ext>
              <a:ext uri="{28A0092B-C50C-407E-A947-70E740481C1C}">
                <a14:useLocalDpi xmlns:a14="http://schemas.microsoft.com/office/drawing/2010/main" val="0"/>
              </a:ext>
            </a:extLst>
          </a:blip>
          <a:srcRect/>
          <a:stretch>
            <a:fillRect/>
          </a:stretch>
        </p:blipFill>
        <p:spPr bwMode="auto">
          <a:xfrm>
            <a:off x="7866267" y="3594537"/>
            <a:ext cx="1250731" cy="1250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1959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66F428-70C4-7E4D-9DD9-C2BDF3A38908}"/>
              </a:ext>
            </a:extLst>
          </p:cNvPr>
          <p:cNvSpPr>
            <a:spLocks noGrp="1"/>
          </p:cNvSpPr>
          <p:nvPr>
            <p:ph type="body" sz="quarter" idx="10"/>
          </p:nvPr>
        </p:nvSpPr>
        <p:spPr>
          <a:xfrm>
            <a:off x="992875" y="245402"/>
            <a:ext cx="9315782" cy="590931"/>
          </a:xfrm>
        </p:spPr>
        <p:txBody>
          <a:bodyPr/>
          <a:lstStyle/>
          <a:p>
            <a:r>
              <a:rPr lang="en-US" dirty="0"/>
              <a:t>Bagging</a:t>
            </a:r>
            <a:r>
              <a:rPr lang="zh-TW" altLang="en-US" dirty="0"/>
              <a:t> 自助聚合</a:t>
            </a:r>
            <a:endParaRPr lang="en-TW" dirty="0"/>
          </a:p>
        </p:txBody>
      </p:sp>
      <p:sp>
        <p:nvSpPr>
          <p:cNvPr id="3" name="Rectangle 2">
            <a:extLst>
              <a:ext uri="{FF2B5EF4-FFF2-40B4-BE49-F238E27FC236}">
                <a16:creationId xmlns:a16="http://schemas.microsoft.com/office/drawing/2014/main" id="{D2B4924A-5E6A-CC48-9381-6666631773B1}"/>
              </a:ext>
            </a:extLst>
          </p:cNvPr>
          <p:cNvSpPr>
            <a:spLocks noChangeArrowheads="1"/>
          </p:cNvSpPr>
          <p:nvPr/>
        </p:nvSpPr>
        <p:spPr bwMode="auto">
          <a:xfrm>
            <a:off x="3647091" y="191288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TW"/>
          </a:p>
        </p:txBody>
      </p:sp>
      <p:graphicFrame>
        <p:nvGraphicFramePr>
          <p:cNvPr id="4" name="Object 3">
            <a:extLst>
              <a:ext uri="{FF2B5EF4-FFF2-40B4-BE49-F238E27FC236}">
                <a16:creationId xmlns:a16="http://schemas.microsoft.com/office/drawing/2014/main" id="{B96FFCC4-92FD-0244-A336-0CB66F1EF173}"/>
              </a:ext>
            </a:extLst>
          </p:cNvPr>
          <p:cNvGraphicFramePr>
            <a:graphicFrameLocks noChangeAspect="1"/>
          </p:cNvGraphicFramePr>
          <p:nvPr>
            <p:extLst>
              <p:ext uri="{D42A27DB-BD31-4B8C-83A1-F6EECF244321}">
                <p14:modId xmlns:p14="http://schemas.microsoft.com/office/powerpoint/2010/main" val="3205520347"/>
              </p:ext>
            </p:extLst>
          </p:nvPr>
        </p:nvGraphicFramePr>
        <p:xfrm>
          <a:off x="2958188" y="2449538"/>
          <a:ext cx="6491417" cy="3667467"/>
        </p:xfrm>
        <a:graphic>
          <a:graphicData uri="http://schemas.openxmlformats.org/presentationml/2006/ole">
            <mc:AlternateContent xmlns:mc="http://schemas.openxmlformats.org/markup-compatibility/2006">
              <mc:Choice xmlns:v="urn:schemas-microsoft-com:vml" Requires="v">
                <p:oleObj spid="_x0000_s2055" showAsIcon="1" r:id="rId4" imgW="6096000" imgH="3429000" progId="PowerPoint.Show.12">
                  <p:embed/>
                </p:oleObj>
              </mc:Choice>
              <mc:Fallback>
                <p:oleObj showAsIcon="1" r:id="rId4" imgW="6096000" imgH="3429000" progId="PowerPoint.Show.12">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8188" y="2449538"/>
                        <a:ext cx="6491417" cy="3667467"/>
                      </a:xfrm>
                      <a:prstGeom prst="rect">
                        <a:avLst/>
                      </a:prstGeom>
                      <a:noFill/>
                    </p:spPr>
                  </p:pic>
                </p:oleObj>
              </mc:Fallback>
            </mc:AlternateContent>
          </a:graphicData>
        </a:graphic>
      </p:graphicFrame>
      <p:sp>
        <p:nvSpPr>
          <p:cNvPr id="5" name="Rectangle 4">
            <a:extLst>
              <a:ext uri="{FF2B5EF4-FFF2-40B4-BE49-F238E27FC236}">
                <a16:creationId xmlns:a16="http://schemas.microsoft.com/office/drawing/2014/main" id="{6F5BAC4B-AD94-984E-80E7-97A352E79F89}"/>
              </a:ext>
            </a:extLst>
          </p:cNvPr>
          <p:cNvSpPr/>
          <p:nvPr/>
        </p:nvSpPr>
        <p:spPr>
          <a:xfrm>
            <a:off x="510705" y="1165758"/>
            <a:ext cx="6152853" cy="2533963"/>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TW" kern="0" dirty="0">
                <a:solidFill>
                  <a:srgbClr val="595959"/>
                </a:solidFill>
                <a:cs typeface="Arial"/>
              </a:rPr>
              <a:t>Bagging </a:t>
            </a:r>
            <a:r>
              <a:rPr lang="zh-TW" altLang="en-US" kern="0" dirty="0">
                <a:solidFill>
                  <a:srgbClr val="595959"/>
                </a:solidFill>
                <a:cs typeface="Arial"/>
              </a:rPr>
              <a:t>是 </a:t>
            </a:r>
            <a:r>
              <a:rPr lang="en-US" altLang="zh-TW" kern="0" dirty="0">
                <a:solidFill>
                  <a:srgbClr val="595959"/>
                </a:solidFill>
                <a:cs typeface="Arial"/>
              </a:rPr>
              <a:t>Bootstrap aggregating </a:t>
            </a:r>
            <a:r>
              <a:rPr lang="zh-TW" altLang="en-US" kern="0" dirty="0">
                <a:solidFill>
                  <a:srgbClr val="595959"/>
                </a:solidFill>
                <a:cs typeface="Arial"/>
              </a:rPr>
              <a:t>的縮寫</a:t>
            </a:r>
            <a:endParaRPr lang="en-US" altLang="zh-TW" kern="0" dirty="0">
              <a:solidFill>
                <a:srgbClr val="595959"/>
              </a:solidFill>
              <a:cs typeface="Arial"/>
            </a:endParaRPr>
          </a:p>
          <a:p>
            <a:pPr marL="285750" indent="-285750">
              <a:lnSpc>
                <a:spcPct val="150000"/>
              </a:lnSpc>
              <a:buFont typeface="Arial" panose="020B0604020202020204" pitchFamily="34" charset="0"/>
              <a:buChar char="•"/>
            </a:pPr>
            <a:r>
              <a:rPr lang="zh-TW" altLang="en-US" kern="0" dirty="0">
                <a:solidFill>
                  <a:srgbClr val="595959"/>
                </a:solidFill>
                <a:cs typeface="Arial"/>
              </a:rPr>
              <a:t>把訓練資料重新採樣產生不同組的訓練資料</a:t>
            </a:r>
            <a:endParaRPr lang="en-US" altLang="zh-TW" kern="0" dirty="0">
              <a:solidFill>
                <a:srgbClr val="595959"/>
              </a:solidFill>
              <a:cs typeface="Arial"/>
            </a:endParaRPr>
          </a:p>
          <a:p>
            <a:pPr marL="285750" indent="-285750">
              <a:lnSpc>
                <a:spcPct val="150000"/>
              </a:lnSpc>
              <a:buFont typeface="Arial" panose="020B0604020202020204" pitchFamily="34" charset="0"/>
              <a:buChar char="•"/>
            </a:pPr>
            <a:r>
              <a:rPr lang="zh-TW" altLang="en-US" kern="0" dirty="0">
                <a:solidFill>
                  <a:srgbClr val="595959"/>
                </a:solidFill>
                <a:cs typeface="Arial"/>
              </a:rPr>
              <a:t>最常見的例子為隨機森林</a:t>
            </a:r>
            <a:r>
              <a:rPr lang="en-US" altLang="zh-TW" kern="0" dirty="0">
                <a:solidFill>
                  <a:srgbClr val="595959"/>
                </a:solidFill>
                <a:cs typeface="Arial"/>
              </a:rPr>
              <a:t> </a:t>
            </a:r>
            <a:r>
              <a:rPr lang="en-US" altLang="zh-TW" sz="1600" kern="0" dirty="0">
                <a:solidFill>
                  <a:srgbClr val="595959"/>
                </a:solidFill>
                <a:cs typeface="Arial"/>
              </a:rPr>
              <a:t>(Random forest)</a:t>
            </a:r>
          </a:p>
          <a:p>
            <a:pPr marL="285750" indent="-285750">
              <a:lnSpc>
                <a:spcPct val="150000"/>
              </a:lnSpc>
              <a:buFont typeface="Arial" panose="020B0604020202020204" pitchFamily="34" charset="0"/>
              <a:buChar char="•"/>
            </a:pPr>
            <a:endParaRPr lang="zh-TW" altLang="en-US" kern="0" dirty="0">
              <a:solidFill>
                <a:srgbClr val="595959"/>
              </a:solidFill>
              <a:cs typeface="Arial"/>
            </a:endParaRPr>
          </a:p>
          <a:p>
            <a:pPr marL="285750" indent="-285750">
              <a:lnSpc>
                <a:spcPct val="150000"/>
              </a:lnSpc>
              <a:buFont typeface="Arial" panose="020B0604020202020204" pitchFamily="34" charset="0"/>
              <a:buChar char="•"/>
            </a:pPr>
            <a:endParaRPr lang="zh-TW" altLang="en-US" kern="0" dirty="0">
              <a:solidFill>
                <a:srgbClr val="595959"/>
              </a:solidFill>
              <a:cs typeface="Arial"/>
            </a:endParaRPr>
          </a:p>
          <a:p>
            <a:pPr marL="285750" indent="-285750">
              <a:lnSpc>
                <a:spcPct val="150000"/>
              </a:lnSpc>
              <a:buFont typeface="Arial" panose="020B0604020202020204" pitchFamily="34" charset="0"/>
              <a:buChar char="•"/>
            </a:pPr>
            <a:endParaRPr lang="en-TW" kern="0" dirty="0">
              <a:solidFill>
                <a:srgbClr val="595959"/>
              </a:solidFill>
              <a:cs typeface="Arial"/>
            </a:endParaRPr>
          </a:p>
        </p:txBody>
      </p:sp>
    </p:spTree>
    <p:extLst>
      <p:ext uri="{BB962C8B-B14F-4D97-AF65-F5344CB8AC3E}">
        <p14:creationId xmlns:p14="http://schemas.microsoft.com/office/powerpoint/2010/main" val="1866068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590E34-BB27-7945-A624-9FD6F24CE093}"/>
              </a:ext>
            </a:extLst>
          </p:cNvPr>
          <p:cNvSpPr>
            <a:spLocks noGrp="1"/>
          </p:cNvSpPr>
          <p:nvPr>
            <p:ph type="body" sz="quarter" idx="10"/>
          </p:nvPr>
        </p:nvSpPr>
        <p:spPr>
          <a:xfrm>
            <a:off x="992875" y="245402"/>
            <a:ext cx="9315782" cy="590931"/>
          </a:xfrm>
        </p:spPr>
        <p:txBody>
          <a:bodyPr/>
          <a:lstStyle/>
          <a:p>
            <a:r>
              <a:rPr lang="zh-TW" altLang="en-US" kern="0" dirty="0">
                <a:cs typeface="Arial"/>
              </a:rPr>
              <a:t>隨機森林</a:t>
            </a:r>
            <a:r>
              <a:rPr lang="en-US" altLang="zh-TW" kern="0" dirty="0">
                <a:cs typeface="Arial"/>
              </a:rPr>
              <a:t> (Random forest)</a:t>
            </a:r>
          </a:p>
        </p:txBody>
      </p:sp>
      <p:sp>
        <p:nvSpPr>
          <p:cNvPr id="3" name="Rectangle 2">
            <a:extLst>
              <a:ext uri="{FF2B5EF4-FFF2-40B4-BE49-F238E27FC236}">
                <a16:creationId xmlns:a16="http://schemas.microsoft.com/office/drawing/2014/main" id="{17382954-E0DF-2F47-BC01-66F97C9DCCBA}"/>
              </a:ext>
            </a:extLst>
          </p:cNvPr>
          <p:cNvSpPr/>
          <p:nvPr/>
        </p:nvSpPr>
        <p:spPr>
          <a:xfrm>
            <a:off x="510705" y="1165758"/>
            <a:ext cx="6152853" cy="2533963"/>
          </a:xfrm>
          <a:prstGeom prst="rect">
            <a:avLst/>
          </a:prstGeom>
        </p:spPr>
        <p:txBody>
          <a:bodyPr wrap="square">
            <a:spAutoFit/>
          </a:bodyPr>
          <a:lstStyle/>
          <a:p>
            <a:pPr marL="285750" indent="-285750">
              <a:lnSpc>
                <a:spcPct val="150000"/>
              </a:lnSpc>
              <a:buFont typeface="Arial" panose="020B0604020202020204" pitchFamily="34" charset="0"/>
              <a:buChar char="•"/>
            </a:pPr>
            <a:r>
              <a:rPr lang="zh-TW" altLang="en-US" kern="0" dirty="0">
                <a:solidFill>
                  <a:srgbClr val="595959"/>
                </a:solidFill>
                <a:cs typeface="Arial"/>
              </a:rPr>
              <a:t>隨機森林</a:t>
            </a:r>
            <a:r>
              <a:rPr lang="en-US" altLang="zh-TW" kern="0" dirty="0">
                <a:solidFill>
                  <a:srgbClr val="595959"/>
                </a:solidFill>
                <a:cs typeface="Arial"/>
              </a:rPr>
              <a:t> = </a:t>
            </a:r>
            <a:r>
              <a:rPr lang="zh-TW" altLang="en-US" kern="0" dirty="0">
                <a:solidFill>
                  <a:srgbClr val="595959"/>
                </a:solidFill>
                <a:cs typeface="Arial"/>
              </a:rPr>
              <a:t>進階版的決策樹</a:t>
            </a:r>
            <a:endParaRPr lang="en-US" altLang="zh-TW" kern="0" dirty="0">
              <a:solidFill>
                <a:srgbClr val="595959"/>
              </a:solidFill>
              <a:cs typeface="Arial"/>
            </a:endParaRPr>
          </a:p>
          <a:p>
            <a:pPr marL="285750" indent="-285750">
              <a:lnSpc>
                <a:spcPct val="150000"/>
              </a:lnSpc>
              <a:buFont typeface="Arial" panose="020B0604020202020204" pitchFamily="34" charset="0"/>
              <a:buChar char="•"/>
            </a:pPr>
            <a:r>
              <a:rPr lang="zh-TW" altLang="en-US" kern="0" dirty="0">
                <a:solidFill>
                  <a:srgbClr val="595959"/>
                </a:solidFill>
                <a:cs typeface="Arial"/>
              </a:rPr>
              <a:t>由很多的樹集合在一起，每一棵樹都是各自的決策樹</a:t>
            </a:r>
          </a:p>
          <a:p>
            <a:pPr marL="285750" indent="-285750">
              <a:lnSpc>
                <a:spcPct val="150000"/>
              </a:lnSpc>
              <a:buFont typeface="Arial" panose="020B0604020202020204" pitchFamily="34" charset="0"/>
              <a:buChar char="•"/>
            </a:pPr>
            <a:r>
              <a:rPr lang="zh-TW" altLang="en-US" kern="0" dirty="0">
                <a:solidFill>
                  <a:srgbClr val="595959"/>
                </a:solidFill>
                <a:cs typeface="Arial"/>
              </a:rPr>
              <a:t>每一棵樹只能看見部分的特徵</a:t>
            </a:r>
            <a:endParaRPr lang="en-US" altLang="zh-TW" kern="0" dirty="0">
              <a:solidFill>
                <a:srgbClr val="595959"/>
              </a:solidFill>
              <a:cs typeface="Arial"/>
            </a:endParaRPr>
          </a:p>
          <a:p>
            <a:pPr marL="285750" indent="-285750">
              <a:lnSpc>
                <a:spcPct val="150000"/>
              </a:lnSpc>
              <a:buFont typeface="Arial" panose="020B0604020202020204" pitchFamily="34" charset="0"/>
              <a:buChar char="•"/>
            </a:pPr>
            <a:r>
              <a:rPr lang="zh-TW" altLang="en-US" kern="0" dirty="0">
                <a:solidFill>
                  <a:srgbClr val="595959"/>
                </a:solidFill>
                <a:cs typeface="Arial"/>
              </a:rPr>
              <a:t>集合每一棵樹的預測 </a:t>
            </a:r>
            <a:r>
              <a:rPr lang="en-US" altLang="zh-TW" sz="1600" kern="0" dirty="0">
                <a:solidFill>
                  <a:srgbClr val="595959"/>
                </a:solidFill>
                <a:cs typeface="Arial"/>
              </a:rPr>
              <a:t>(</a:t>
            </a:r>
            <a:r>
              <a:rPr lang="zh-TW" altLang="en-US" sz="1600" kern="0" dirty="0">
                <a:solidFill>
                  <a:srgbClr val="595959"/>
                </a:solidFill>
                <a:cs typeface="Arial"/>
              </a:rPr>
              <a:t>使用多數決或平均</a:t>
            </a:r>
            <a:r>
              <a:rPr lang="en-US" altLang="zh-TW" sz="1600" kern="0" dirty="0">
                <a:solidFill>
                  <a:srgbClr val="595959"/>
                </a:solidFill>
                <a:cs typeface="Arial"/>
              </a:rPr>
              <a:t>)</a:t>
            </a:r>
            <a:endParaRPr lang="zh-TW" altLang="en-US" sz="1600" kern="0" dirty="0">
              <a:solidFill>
                <a:srgbClr val="595959"/>
              </a:solidFill>
              <a:cs typeface="Arial"/>
            </a:endParaRPr>
          </a:p>
          <a:p>
            <a:pPr marL="285750" indent="-285750">
              <a:lnSpc>
                <a:spcPct val="150000"/>
              </a:lnSpc>
              <a:buFont typeface="Arial" panose="020B0604020202020204" pitchFamily="34" charset="0"/>
              <a:buChar char="•"/>
            </a:pPr>
            <a:endParaRPr lang="zh-TW" altLang="en-US" kern="0" dirty="0">
              <a:solidFill>
                <a:srgbClr val="595959"/>
              </a:solidFill>
              <a:cs typeface="Arial"/>
            </a:endParaRPr>
          </a:p>
          <a:p>
            <a:pPr marL="285750" indent="-285750">
              <a:lnSpc>
                <a:spcPct val="150000"/>
              </a:lnSpc>
              <a:buFont typeface="Arial" panose="020B0604020202020204" pitchFamily="34" charset="0"/>
              <a:buChar char="•"/>
            </a:pPr>
            <a:endParaRPr lang="en-TW" kern="0" dirty="0">
              <a:solidFill>
                <a:srgbClr val="595959"/>
              </a:solidFill>
              <a:cs typeface="Arial"/>
            </a:endParaRPr>
          </a:p>
        </p:txBody>
      </p:sp>
      <p:pic>
        <p:nvPicPr>
          <p:cNvPr id="4" name="Picture 2" descr="Free Texture - Trees - luGher Texture Library | Ağaç, Dokular, Autocad">
            <a:extLst>
              <a:ext uri="{FF2B5EF4-FFF2-40B4-BE49-F238E27FC236}">
                <a16:creationId xmlns:a16="http://schemas.microsoft.com/office/drawing/2014/main" id="{A3EF88D7-A2EE-5046-AA7C-CE55729ECE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4043" y="3016404"/>
            <a:ext cx="1355455" cy="21185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Transparent Forest Png - Forest Trees Png, Png Download - kindpng">
            <a:extLst>
              <a:ext uri="{FF2B5EF4-FFF2-40B4-BE49-F238E27FC236}">
                <a16:creationId xmlns:a16="http://schemas.microsoft.com/office/drawing/2014/main" id="{A006262D-6FF6-A349-92CA-D496822D2E1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707" b="89985" l="5000" r="90000">
                        <a14:foregroundMark x1="5814" y1="67643" x2="5814" y2="67643"/>
                        <a14:foregroundMark x1="5000" y1="66102" x2="7558" y2="65794"/>
                      </a14:backgroundRemoval>
                    </a14:imgEffect>
                  </a14:imgLayer>
                </a14:imgProps>
              </a:ext>
              <a:ext uri="{28A0092B-C50C-407E-A947-70E740481C1C}">
                <a14:useLocalDpi xmlns:a14="http://schemas.microsoft.com/office/drawing/2010/main" val="0"/>
              </a:ext>
            </a:extLst>
          </a:blip>
          <a:srcRect/>
          <a:stretch>
            <a:fillRect/>
          </a:stretch>
        </p:blipFill>
        <p:spPr bwMode="auto">
          <a:xfrm>
            <a:off x="6293869" y="2601029"/>
            <a:ext cx="3904088" cy="2946482"/>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C8BCE884-CAB4-C24C-9A6E-01E6C5292F7B}"/>
              </a:ext>
            </a:extLst>
          </p:cNvPr>
          <p:cNvSpPr/>
          <p:nvPr/>
        </p:nvSpPr>
        <p:spPr>
          <a:xfrm>
            <a:off x="2219093" y="5341434"/>
            <a:ext cx="802887" cy="37914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TW" sz="1200" dirty="0">
                <a:latin typeface="微软雅黑" panose="020B0503020204020204" pitchFamily="34" charset="-122"/>
                <a:ea typeface="微软雅黑" panose="020B0503020204020204" pitchFamily="34" charset="-122"/>
              </a:rPr>
              <a:t>樹</a:t>
            </a:r>
          </a:p>
        </p:txBody>
      </p:sp>
      <p:sp>
        <p:nvSpPr>
          <p:cNvPr id="7" name="Rounded Rectangle 6">
            <a:extLst>
              <a:ext uri="{FF2B5EF4-FFF2-40B4-BE49-F238E27FC236}">
                <a16:creationId xmlns:a16="http://schemas.microsoft.com/office/drawing/2014/main" id="{464DF972-9CD3-ED43-AB8D-E9506C79F88A}"/>
              </a:ext>
            </a:extLst>
          </p:cNvPr>
          <p:cNvSpPr/>
          <p:nvPr/>
        </p:nvSpPr>
        <p:spPr>
          <a:xfrm>
            <a:off x="7844469" y="5357940"/>
            <a:ext cx="802887" cy="37914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TW" sz="1200" dirty="0">
                <a:latin typeface="微软雅黑" panose="020B0503020204020204" pitchFamily="34" charset="-122"/>
                <a:ea typeface="微软雅黑" panose="020B0503020204020204" pitchFamily="34" charset="-122"/>
              </a:rPr>
              <a:t>森林</a:t>
            </a:r>
          </a:p>
        </p:txBody>
      </p:sp>
    </p:spTree>
    <p:extLst>
      <p:ext uri="{BB962C8B-B14F-4D97-AF65-F5344CB8AC3E}">
        <p14:creationId xmlns:p14="http://schemas.microsoft.com/office/powerpoint/2010/main" val="2406689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F91340-FE9F-5C40-8A80-4DA90C147CE9}"/>
              </a:ext>
            </a:extLst>
          </p:cNvPr>
          <p:cNvSpPr>
            <a:spLocks noGrp="1"/>
          </p:cNvSpPr>
          <p:nvPr>
            <p:ph type="body" sz="quarter" idx="10"/>
          </p:nvPr>
        </p:nvSpPr>
        <p:spPr/>
        <p:txBody>
          <a:bodyPr/>
          <a:lstStyle/>
          <a:p>
            <a:endParaRPr lang="en-TW"/>
          </a:p>
        </p:txBody>
      </p:sp>
    </p:spTree>
    <p:extLst>
      <p:ext uri="{BB962C8B-B14F-4D97-AF65-F5344CB8AC3E}">
        <p14:creationId xmlns:p14="http://schemas.microsoft.com/office/powerpoint/2010/main" val="2471731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
        <p:nvSpPr>
          <p:cNvPr id="13" name="文本占位符 3">
            <a:extLst>
              <a:ext uri="{FF2B5EF4-FFF2-40B4-BE49-F238E27FC236}">
                <a16:creationId xmlns:a16="http://schemas.microsoft.com/office/drawing/2014/main" id="{D3852F45-A346-7E41-9A25-F8DA0D65E93C}"/>
              </a:ext>
            </a:extLst>
          </p:cNvPr>
          <p:cNvSpPr>
            <a:spLocks noGrp="1"/>
          </p:cNvSpPr>
          <p:nvPr>
            <p:ph type="body" sz="quarter" idx="11"/>
          </p:nvPr>
        </p:nvSpPr>
        <p:spPr>
          <a:xfrm>
            <a:off x="4387100" y="2140535"/>
            <a:ext cx="3501918" cy="1006429"/>
          </a:xfrm>
        </p:spPr>
        <p:txBody>
          <a:bodyPr/>
          <a:lstStyle/>
          <a:p>
            <a:pPr lvl="0"/>
            <a:r>
              <a:rPr lang="en-US" altLang="zh-CN" sz="6600" kern="0" dirty="0"/>
              <a:t>Part 2</a:t>
            </a:r>
            <a:endParaRPr lang="zh-CN" altLang="en-US" sz="6600" kern="0" dirty="0"/>
          </a:p>
        </p:txBody>
      </p:sp>
      <p:sp>
        <p:nvSpPr>
          <p:cNvPr id="14" name="文本占位符 4">
            <a:extLst>
              <a:ext uri="{FF2B5EF4-FFF2-40B4-BE49-F238E27FC236}">
                <a16:creationId xmlns:a16="http://schemas.microsoft.com/office/drawing/2014/main" id="{03617857-825B-284B-8A39-F628E48CC0CE}"/>
              </a:ext>
            </a:extLst>
          </p:cNvPr>
          <p:cNvSpPr>
            <a:spLocks noGrp="1"/>
          </p:cNvSpPr>
          <p:nvPr>
            <p:ph type="body" sz="quarter" idx="12"/>
          </p:nvPr>
        </p:nvSpPr>
        <p:spPr>
          <a:xfrm>
            <a:off x="3280328" y="3276408"/>
            <a:ext cx="5537200" cy="1217769"/>
          </a:xfrm>
        </p:spPr>
        <p:txBody>
          <a:bodyPr/>
          <a:lstStyle/>
          <a:p>
            <a:r>
              <a:rPr lang="zh-CN" altLang="en-US" sz="4000" dirty="0"/>
              <a:t>決策樹</a:t>
            </a:r>
            <a:r>
              <a:rPr lang="en-US" altLang="zh-CN" sz="4000" dirty="0"/>
              <a:t> </a:t>
            </a:r>
            <a:r>
              <a:rPr lang="en-US" altLang="zh-CN" sz="3200" dirty="0"/>
              <a:t>(</a:t>
            </a:r>
            <a:r>
              <a:rPr lang="zh-TW" altLang="en-US" sz="3200" dirty="0"/>
              <a:t>迴歸器</a:t>
            </a:r>
            <a:r>
              <a:rPr lang="en-US" altLang="zh-TW" sz="3200" dirty="0"/>
              <a:t>)</a:t>
            </a:r>
          </a:p>
          <a:p>
            <a:r>
              <a:rPr lang="zh-CN" altLang="en-US" sz="3200" kern="0" dirty="0"/>
              <a:t>程式實作</a:t>
            </a:r>
          </a:p>
        </p:txBody>
      </p:sp>
    </p:spTree>
    <p:extLst>
      <p:ext uri="{BB962C8B-B14F-4D97-AF65-F5344CB8AC3E}">
        <p14:creationId xmlns:p14="http://schemas.microsoft.com/office/powerpoint/2010/main" val="4189325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BAE46-B5DF-A640-A832-1A3783B8A391}"/>
              </a:ext>
            </a:extLst>
          </p:cNvPr>
          <p:cNvSpPr>
            <a:spLocks noGrp="1"/>
          </p:cNvSpPr>
          <p:nvPr>
            <p:ph type="body" sz="quarter" idx="10"/>
          </p:nvPr>
        </p:nvSpPr>
        <p:spPr>
          <a:xfrm>
            <a:off x="992875" y="245402"/>
            <a:ext cx="9315782" cy="590931"/>
          </a:xfrm>
        </p:spPr>
        <p:txBody>
          <a:bodyPr/>
          <a:lstStyle/>
          <a:p>
            <a:r>
              <a:rPr lang="en-US" altLang="zh-TW" dirty="0">
                <a:latin typeface="inherit"/>
              </a:rPr>
              <a:t>Decision</a:t>
            </a:r>
            <a:r>
              <a:rPr lang="zh-TW" altLang="en-US" dirty="0">
                <a:latin typeface="inherit"/>
              </a:rPr>
              <a:t> </a:t>
            </a:r>
            <a:r>
              <a:rPr lang="en-US" altLang="zh-TW" dirty="0">
                <a:latin typeface="inherit"/>
              </a:rPr>
              <a:t>Tree</a:t>
            </a:r>
            <a:r>
              <a:rPr lang="zh-TW" altLang="en-US" dirty="0">
                <a:latin typeface="inherit"/>
              </a:rPr>
              <a:t> </a:t>
            </a:r>
            <a:r>
              <a:rPr lang="en-US" altLang="zh-TW" dirty="0">
                <a:latin typeface="inherit"/>
              </a:rPr>
              <a:t>Regressor</a:t>
            </a:r>
            <a:endParaRPr lang="en-TW" dirty="0"/>
          </a:p>
        </p:txBody>
      </p:sp>
      <p:pic>
        <p:nvPicPr>
          <p:cNvPr id="8" name="Picture 7">
            <a:extLst>
              <a:ext uri="{FF2B5EF4-FFF2-40B4-BE49-F238E27FC236}">
                <a16:creationId xmlns:a16="http://schemas.microsoft.com/office/drawing/2014/main" id="{0D09BDAD-2C5E-814A-9E45-6AD3063CE694}"/>
              </a:ext>
            </a:extLst>
          </p:cNvPr>
          <p:cNvPicPr>
            <a:picLocks noChangeAspect="1"/>
          </p:cNvPicPr>
          <p:nvPr/>
        </p:nvPicPr>
        <p:blipFill>
          <a:blip r:embed="rId3"/>
          <a:stretch>
            <a:fillRect/>
          </a:stretch>
        </p:blipFill>
        <p:spPr>
          <a:xfrm>
            <a:off x="6731619" y="2776655"/>
            <a:ext cx="4740876" cy="3099332"/>
          </a:xfrm>
          <a:prstGeom prst="rect">
            <a:avLst/>
          </a:prstGeom>
        </p:spPr>
      </p:pic>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FE6B5408-D662-E340-B6E7-1930C3979515}"/>
                  </a:ext>
                </a:extLst>
              </p:cNvPr>
              <p:cNvSpPr txBox="1">
                <a:spLocks/>
              </p:cNvSpPr>
              <p:nvPr/>
            </p:nvSpPr>
            <p:spPr>
              <a:xfrm>
                <a:off x="826585" y="3016727"/>
                <a:ext cx="5009444" cy="14898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sz="2000" dirty="0">
                    <a:solidFill>
                      <a:schemeClr val="tx1">
                        <a:lumMod val="75000"/>
                        <a:lumOff val="25000"/>
                      </a:schemeClr>
                    </a:solidFill>
                    <a:latin typeface="+mn-ea"/>
                  </a:rPr>
                  <a:t>目標函式</a:t>
                </a:r>
                <a:r>
                  <a:rPr lang="en-US" altLang="zh-TW" sz="2000" dirty="0">
                    <a:solidFill>
                      <a:schemeClr val="tx1">
                        <a:lumMod val="75000"/>
                        <a:lumOff val="25000"/>
                      </a:schemeClr>
                    </a:solidFill>
                    <a:latin typeface="+mn-ea"/>
                  </a:rPr>
                  <a:t>:</a:t>
                </a:r>
                <a:r>
                  <a:rPr lang="zh-TW" altLang="en-US" sz="2000" dirty="0">
                    <a:solidFill>
                      <a:schemeClr val="tx1">
                        <a:lumMod val="75000"/>
                        <a:lumOff val="25000"/>
                      </a:schemeClr>
                    </a:solidFill>
                    <a:latin typeface="+mn-ea"/>
                  </a:rPr>
                  <a:t>  </a:t>
                </a:r>
                <a:r>
                  <a:rPr lang="en-US" altLang="zh-TW" sz="2000" b="0" i="1" dirty="0">
                    <a:solidFill>
                      <a:schemeClr val="tx1">
                        <a:lumMod val="75000"/>
                        <a:lumOff val="25000"/>
                      </a:schemeClr>
                    </a:solidFill>
                    <a:latin typeface="+mn-ea"/>
                  </a:rPr>
                  <a:t>y</a:t>
                </a:r>
                <a:r>
                  <a:rPr lang="en-US" altLang="zh-TW" sz="2000" b="0" dirty="0">
                    <a:solidFill>
                      <a:schemeClr val="tx1">
                        <a:lumMod val="75000"/>
                        <a:lumOff val="25000"/>
                      </a:schemeClr>
                    </a:solidFill>
                    <a:latin typeface="+mn-ea"/>
                  </a:rPr>
                  <a:t>=3x+15</a:t>
                </a:r>
                <a:endParaRPr lang="en-US" altLang="zh-TW" sz="2000" b="0" i="1" dirty="0">
                  <a:solidFill>
                    <a:schemeClr val="tx1">
                      <a:lumMod val="75000"/>
                      <a:lumOff val="25000"/>
                    </a:schemeClr>
                  </a:solidFill>
                  <a:latin typeface="+mn-ea"/>
                </a:endParaRPr>
              </a:p>
              <a:p>
                <a:r>
                  <a:rPr lang="zh-TW" altLang="en-US" sz="2000" b="0" dirty="0">
                    <a:solidFill>
                      <a:schemeClr val="tx1">
                        <a:lumMod val="75000"/>
                        <a:lumOff val="25000"/>
                      </a:schemeClr>
                    </a:solidFill>
                    <a:latin typeface="+mn-ea"/>
                  </a:rPr>
                  <a:t>隨機添加 </a:t>
                </a:r>
                <a:r>
                  <a:rPr lang="en-US" altLang="zh-TW" sz="2000" b="0" dirty="0">
                    <a:solidFill>
                      <a:schemeClr val="tx1">
                        <a:lumMod val="75000"/>
                        <a:lumOff val="25000"/>
                      </a:schemeClr>
                    </a:solidFill>
                    <a:latin typeface="+mn-ea"/>
                  </a:rPr>
                  <a:t>noise</a:t>
                </a:r>
                <a:r>
                  <a:rPr lang="zh-TW" altLang="en-US" sz="2000" b="0" dirty="0">
                    <a:solidFill>
                      <a:schemeClr val="tx1">
                        <a:lumMod val="75000"/>
                        <a:lumOff val="25000"/>
                      </a:schemeClr>
                    </a:solidFill>
                    <a:latin typeface="+mn-ea"/>
                  </a:rPr>
                  <a:t> 讓資料分散</a:t>
                </a:r>
                <a:endParaRPr lang="en-US" altLang="zh-TW" sz="2000" b="0" dirty="0">
                  <a:solidFill>
                    <a:schemeClr val="tx1">
                      <a:lumMod val="75000"/>
                      <a:lumOff val="25000"/>
                    </a:schemeClr>
                  </a:solidFill>
                  <a:latin typeface="+mn-ea"/>
                </a:endParaRPr>
              </a:p>
              <a:p>
                <a14:m>
                  <m:oMath xmlns:m="http://schemas.openxmlformats.org/officeDocument/2006/math">
                    <m:r>
                      <a:rPr lang="en-US" altLang="zh-TW" sz="2000" b="0" i="1">
                        <a:solidFill>
                          <a:schemeClr val="tx1">
                            <a:lumMod val="75000"/>
                            <a:lumOff val="25000"/>
                          </a:schemeClr>
                        </a:solidFill>
                        <a:latin typeface="Cambria Math" panose="02040503050406030204" pitchFamily="18" charset="0"/>
                      </a:rPr>
                      <m:t>𝑥</m:t>
                    </m:r>
                  </m:oMath>
                </a14:m>
                <a:r>
                  <a:rPr lang="zh-TW" altLang="en-US" sz="2000" b="0" dirty="0">
                    <a:solidFill>
                      <a:schemeClr val="tx1">
                        <a:lumMod val="75000"/>
                        <a:lumOff val="25000"/>
                      </a:schemeClr>
                    </a:solidFill>
                    <a:latin typeface="+mn-ea"/>
                  </a:rPr>
                  <a:t>值域介於 </a:t>
                </a:r>
                <a:r>
                  <a:rPr lang="en-US" altLang="zh-TW" sz="2000" b="0" dirty="0">
                    <a:solidFill>
                      <a:schemeClr val="tx1">
                        <a:lumMod val="75000"/>
                        <a:lumOff val="25000"/>
                      </a:schemeClr>
                    </a:solidFill>
                    <a:latin typeface="+mn-ea"/>
                  </a:rPr>
                  <a:t>0~1</a:t>
                </a:r>
              </a:p>
              <a:p>
                <a:endParaRPr lang="en-US" altLang="zh-TW" sz="3600" b="0" dirty="0">
                  <a:solidFill>
                    <a:schemeClr val="tx1">
                      <a:lumMod val="75000"/>
                      <a:lumOff val="25000"/>
                    </a:schemeClr>
                  </a:solidFill>
                  <a:latin typeface="+mn-ea"/>
                </a:endParaRPr>
              </a:p>
            </p:txBody>
          </p:sp>
        </mc:Choice>
        <mc:Fallback xmlns="">
          <p:sp>
            <p:nvSpPr>
              <p:cNvPr id="10" name="Content Placeholder 2">
                <a:extLst>
                  <a:ext uri="{FF2B5EF4-FFF2-40B4-BE49-F238E27FC236}">
                    <a16:creationId xmlns:a16="http://schemas.microsoft.com/office/drawing/2014/main" id="{FE6B5408-D662-E340-B6E7-1930C3979515}"/>
                  </a:ext>
                </a:extLst>
              </p:cNvPr>
              <p:cNvSpPr txBox="1">
                <a:spLocks noRot="1" noChangeAspect="1" noMove="1" noResize="1" noEditPoints="1" noAdjustHandles="1" noChangeArrowheads="1" noChangeShapeType="1" noTextEdit="1"/>
              </p:cNvSpPr>
              <p:nvPr/>
            </p:nvSpPr>
            <p:spPr>
              <a:xfrm>
                <a:off x="826585" y="3016727"/>
                <a:ext cx="5009444" cy="1489869"/>
              </a:xfrm>
              <a:prstGeom prst="rect">
                <a:avLst/>
              </a:prstGeom>
              <a:blipFill>
                <a:blip r:embed="rId4"/>
                <a:stretch>
                  <a:fillRect l="-1269" t="-4274"/>
                </a:stretch>
              </a:blipFill>
            </p:spPr>
            <p:txBody>
              <a:bodyPr/>
              <a:lstStyle/>
              <a:p>
                <a:r>
                  <a:rPr lang="en-TW">
                    <a:noFill/>
                  </a:rPr>
                  <a:t> </a:t>
                </a:r>
              </a:p>
            </p:txBody>
          </p:sp>
        </mc:Fallback>
      </mc:AlternateContent>
      <p:pic>
        <p:nvPicPr>
          <p:cNvPr id="12" name="Picture 11">
            <a:extLst>
              <a:ext uri="{FF2B5EF4-FFF2-40B4-BE49-F238E27FC236}">
                <a16:creationId xmlns:a16="http://schemas.microsoft.com/office/drawing/2014/main" id="{B9C2489D-47AF-BA43-A315-1D4D43728A8C}"/>
              </a:ext>
            </a:extLst>
          </p:cNvPr>
          <p:cNvPicPr>
            <a:picLocks noChangeAspect="1"/>
          </p:cNvPicPr>
          <p:nvPr/>
        </p:nvPicPr>
        <p:blipFill>
          <a:blip r:embed="rId5"/>
          <a:stretch>
            <a:fillRect/>
          </a:stretch>
        </p:blipFill>
        <p:spPr>
          <a:xfrm>
            <a:off x="826585" y="1120080"/>
            <a:ext cx="10248900" cy="1612900"/>
          </a:xfrm>
          <a:prstGeom prst="rect">
            <a:avLst/>
          </a:prstGeom>
        </p:spPr>
      </p:pic>
    </p:spTree>
    <p:extLst>
      <p:ext uri="{BB962C8B-B14F-4D97-AF65-F5344CB8AC3E}">
        <p14:creationId xmlns:p14="http://schemas.microsoft.com/office/powerpoint/2010/main" val="3392937524"/>
      </p:ext>
    </p:extLst>
  </p:cSld>
  <p:clrMapOvr>
    <a:masterClrMapping/>
  </p:clrMapOvr>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7179</TotalTime>
  <Words>824</Words>
  <Application>Microsoft Macintosh PowerPoint</Application>
  <PresentationFormat>Widescreen</PresentationFormat>
  <Paragraphs>84</Paragraphs>
  <Slides>13</Slides>
  <Notes>10</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13</vt:i4>
      </vt:variant>
    </vt:vector>
  </HeadingPairs>
  <TitlesOfParts>
    <vt:vector size="27" baseType="lpstr">
      <vt:lpstr>等线</vt:lpstr>
      <vt:lpstr>inherit</vt:lpstr>
      <vt:lpstr>Lato</vt:lpstr>
      <vt:lpstr>微软雅黑</vt:lpstr>
      <vt:lpstr>Segoe UI Light</vt:lpstr>
      <vt:lpstr>Arial</vt:lpstr>
      <vt:lpstr>Calibri</vt:lpstr>
      <vt:lpstr>Cambria Math</vt:lpstr>
      <vt:lpstr>Century Gothic</vt:lpstr>
      <vt:lpstr>Helvetica Neue</vt:lpstr>
      <vt:lpstr>Helvetica Neue Bold Condensed</vt:lpstr>
      <vt:lpstr>Office 主题</vt:lpstr>
      <vt:lpstr>OfficePLUS</vt:lpstr>
      <vt:lpstr>PowerPoint.Show.12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Microsoft Office User</cp:lastModifiedBy>
  <cp:revision>351</cp:revision>
  <dcterms:created xsi:type="dcterms:W3CDTF">2015-08-18T02:51:41Z</dcterms:created>
  <dcterms:modified xsi:type="dcterms:W3CDTF">2020-09-10T07:32:58Z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2017-12-21T07:17:40.1180020Z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